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62" r:id="rId5"/>
    <p:sldId id="263" r:id="rId6"/>
    <p:sldId id="264" r:id="rId7"/>
    <p:sldId id="266" r:id="rId8"/>
    <p:sldId id="289" r:id="rId9"/>
    <p:sldId id="267" r:id="rId10"/>
    <p:sldId id="268" r:id="rId11"/>
    <p:sldId id="270" r:id="rId12"/>
    <p:sldId id="271" r:id="rId13"/>
    <p:sldId id="280" r:id="rId14"/>
    <p:sldId id="279" r:id="rId15"/>
    <p:sldId id="292" r:id="rId16"/>
    <p:sldId id="290" r:id="rId17"/>
    <p:sldId id="293" r:id="rId18"/>
    <p:sldId id="273" r:id="rId19"/>
    <p:sldId id="281" r:id="rId20"/>
    <p:sldId id="282" r:id="rId21"/>
    <p:sldId id="294" r:id="rId22"/>
    <p:sldId id="295" r:id="rId23"/>
    <p:sldId id="296" r:id="rId24"/>
    <p:sldId id="297" r:id="rId25"/>
    <p:sldId id="278" r:id="rId26"/>
    <p:sldId id="285" r:id="rId27"/>
    <p:sldId id="286" r:id="rId28"/>
    <p:sldId id="284" r:id="rId29"/>
    <p:sldId id="287" r:id="rId30"/>
    <p:sldId id="275" r:id="rId31"/>
    <p:sldId id="298" r:id="rId32"/>
    <p:sldId id="299" r:id="rId33"/>
    <p:sldId id="300" r:id="rId34"/>
    <p:sldId id="301" r:id="rId35"/>
    <p:sldId id="288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2F134-D386-41F8-9E8F-39CB5058102E}" type="datetimeFigureOut">
              <a:rPr lang="en-US" smtClean="0"/>
              <a:t>12/20/2011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48C2E-5505-4A23-A8EA-8476E0CC3B5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48C2E-5505-4A23-A8EA-8476E0CC3B53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EE051-32CC-4E41-9741-A5DE7E2DB557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1BB9C-7B79-48AA-AA33-37A90B9D4C8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4DA8B-D407-492B-A2F9-5A3C66DFEA63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E557D-ADD8-4306-891A-DBDDA67601E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DF454-63D8-4571-BB0A-F16FFB0AA242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843DC-F5F5-4A9B-81B7-7F1FCFCFB50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A0C3F-7210-4F36-A06A-64E08B92F42C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7AE19-D421-4F29-BC71-8E981493A0F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10274-A7C1-4D44-B6B4-D2E4A94A38F7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38BB2-1906-4871-B988-26B68735EC2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83618-251F-424E-8F76-479EA60E3728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C4EB-2566-4EAF-A8F7-59D3BD228B6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0D475-1900-4FE5-9F68-A26445EA57A8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82849-87D9-4BE7-AD61-DC0D0DB3583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F35CE-6C3C-47E1-BA53-426680DA2979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8058-22FE-4242-8397-4914A36C38B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89557-02B5-4EC7-9EA9-D9C062E22A53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A2355-AEA7-42E1-BC88-B4EDE073D87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AE225-DC3A-435F-AB9C-722EBDAC3B5C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2A141-1635-41E4-A33A-5380758B153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801A8-FD06-400C-B8C9-81F27EC85386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3229E-D420-4537-8B57-4BC53B78B0B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D44DEFB-E27F-4941-AE76-613810DCB333}" type="datetimeFigureOut">
              <a:rPr lang="nl-NL"/>
              <a:pPr>
                <a:defRPr/>
              </a:pPr>
              <a:t>20-12-2011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21FAF8A-C709-4D5F-9885-EE24AEF5FA6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Ecologie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dirty="0" smtClean="0"/>
              <a:t>4 VMBO – GT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nl-NL" dirty="0" smtClean="0"/>
              <a:t>Thema 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Consumenten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066800"/>
            <a:ext cx="8153400" cy="2057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000" dirty="0" smtClean="0"/>
              <a:t>Om te kunnen leven hebben organismen energie nodig, dit krijgen ze d.m.v. </a:t>
            </a:r>
            <a:r>
              <a:rPr lang="nl-NL" sz="2000" u="sng" dirty="0" smtClean="0"/>
              <a:t>verbranding</a:t>
            </a:r>
            <a:r>
              <a:rPr lang="nl-NL" sz="2000" dirty="0" smtClean="0"/>
              <a:t>.</a:t>
            </a:r>
            <a:br>
              <a:rPr lang="nl-NL" sz="2000" dirty="0" smtClean="0"/>
            </a:br>
            <a:endParaRPr lang="nl-NL" sz="2000" dirty="0" smtClean="0"/>
          </a:p>
          <a:p>
            <a:pPr eaLnBrk="1" hangingPunct="1">
              <a:buFont typeface="Arial" charset="0"/>
              <a:buNone/>
            </a:pPr>
            <a:r>
              <a:rPr lang="nl-NL" sz="2000" dirty="0" smtClean="0"/>
              <a:t>Planten maken zelf energierijk stoffen. Dieren kunnen dit niet. Ze moeten planten of andere dieren eten/ consumeren.</a:t>
            </a:r>
          </a:p>
        </p:txBody>
      </p:sp>
      <p:grpSp>
        <p:nvGrpSpPr>
          <p:cNvPr id="11" name="Groep 12"/>
          <p:cNvGrpSpPr>
            <a:grpSpLocks/>
          </p:cNvGrpSpPr>
          <p:nvPr/>
        </p:nvGrpSpPr>
        <p:grpSpPr bwMode="auto">
          <a:xfrm>
            <a:off x="0" y="3124200"/>
            <a:ext cx="3200400" cy="2667000"/>
            <a:chOff x="609600" y="3886200"/>
            <a:chExt cx="2743200" cy="2441377"/>
          </a:xfrm>
        </p:grpSpPr>
        <p:sp>
          <p:nvSpPr>
            <p:cNvPr id="12" name="Tekstvak 4"/>
            <p:cNvSpPr txBox="1">
              <a:spLocks noChangeArrowheads="1"/>
            </p:cNvSpPr>
            <p:nvPr/>
          </p:nvSpPr>
          <p:spPr bwMode="auto">
            <a:xfrm>
              <a:off x="609600" y="6019800"/>
              <a:ext cx="2131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Raaf - alleseter</a:t>
              </a:r>
            </a:p>
          </p:txBody>
        </p:sp>
        <p:pic>
          <p:nvPicPr>
            <p:cNvPr id="13" name="Picture 6" descr="http://www.vkblog.nl/static/pub/mm/tempest/68785/Image/januari_2010/757px-kolkrabe_bewerkt-1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5800" y="3886200"/>
              <a:ext cx="2667000" cy="2108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ep 10"/>
          <p:cNvGrpSpPr>
            <a:grpSpLocks/>
          </p:cNvGrpSpPr>
          <p:nvPr/>
        </p:nvGrpSpPr>
        <p:grpSpPr bwMode="auto">
          <a:xfrm>
            <a:off x="3124200" y="3124200"/>
            <a:ext cx="2895600" cy="2590800"/>
            <a:chOff x="2057400" y="3429000"/>
            <a:chExt cx="2857500" cy="2365177"/>
          </a:xfrm>
        </p:grpSpPr>
        <p:sp>
          <p:nvSpPr>
            <p:cNvPr id="15" name="Tekstvak 5"/>
            <p:cNvSpPr txBox="1">
              <a:spLocks noChangeArrowheads="1"/>
            </p:cNvSpPr>
            <p:nvPr/>
          </p:nvSpPr>
          <p:spPr bwMode="auto">
            <a:xfrm>
              <a:off x="2057400" y="5486400"/>
              <a:ext cx="2131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Wolf - carnivoor</a:t>
              </a:r>
            </a:p>
          </p:txBody>
        </p:sp>
        <p:pic>
          <p:nvPicPr>
            <p:cNvPr id="16" name="Picture 4" descr="http://www.kasprzak.nl/wolf_eten4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57400" y="3429000"/>
              <a:ext cx="2857500" cy="2105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ep 8"/>
          <p:cNvGrpSpPr>
            <a:grpSpLocks/>
          </p:cNvGrpSpPr>
          <p:nvPr/>
        </p:nvGrpSpPr>
        <p:grpSpPr bwMode="auto">
          <a:xfrm>
            <a:off x="6019800" y="3124200"/>
            <a:ext cx="3124200" cy="2590800"/>
            <a:chOff x="5029200" y="1600200"/>
            <a:chExt cx="2971800" cy="2441377"/>
          </a:xfrm>
        </p:grpSpPr>
        <p:pic>
          <p:nvPicPr>
            <p:cNvPr id="18" name="Picture 2" descr="http://www.bordercolliepagina.nl/images/heide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29200" y="1600200"/>
              <a:ext cx="2895600" cy="2165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kstvak 7"/>
            <p:cNvSpPr txBox="1">
              <a:spLocks noChangeArrowheads="1"/>
            </p:cNvSpPr>
            <p:nvPr/>
          </p:nvSpPr>
          <p:spPr bwMode="auto">
            <a:xfrm>
              <a:off x="5029200" y="3733800"/>
              <a:ext cx="2971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Drents Heideschaap - Planteneter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Reducenten</a:t>
            </a:r>
          </a:p>
        </p:txBody>
      </p:sp>
      <p:sp>
        <p:nvSpPr>
          <p:cNvPr id="1331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dirty="0" smtClean="0"/>
              <a:t>Schimmels en bacteriën zijn Reducenten, ze ruimen dood organisch materiaal op.</a:t>
            </a:r>
          </a:p>
        </p:txBody>
      </p:sp>
      <p:grpSp>
        <p:nvGrpSpPr>
          <p:cNvPr id="13316" name="Groep 12"/>
          <p:cNvGrpSpPr>
            <a:grpSpLocks/>
          </p:cNvGrpSpPr>
          <p:nvPr/>
        </p:nvGrpSpPr>
        <p:grpSpPr bwMode="auto">
          <a:xfrm>
            <a:off x="762000" y="2971800"/>
            <a:ext cx="2290763" cy="3736975"/>
            <a:chOff x="1905000" y="2590800"/>
            <a:chExt cx="2291091" cy="3736777"/>
          </a:xfrm>
        </p:grpSpPr>
        <p:sp>
          <p:nvSpPr>
            <p:cNvPr id="13323" name="Tekstvak 8"/>
            <p:cNvSpPr txBox="1">
              <a:spLocks noChangeArrowheads="1"/>
            </p:cNvSpPr>
            <p:nvPr/>
          </p:nvSpPr>
          <p:spPr bwMode="auto">
            <a:xfrm>
              <a:off x="1905000" y="6019800"/>
              <a:ext cx="2131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dirty="0">
                  <a:latin typeface="Calibri" pitchFamily="34" charset="0"/>
                </a:rPr>
                <a:t>Vliegenzwam</a:t>
              </a:r>
            </a:p>
          </p:txBody>
        </p:sp>
        <p:pic>
          <p:nvPicPr>
            <p:cNvPr id="13324" name="Picture 6" descr="http://www.geaflecht.nl/anderen/la/plaatjes%20siert/vliegenzwam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905000" y="2590800"/>
              <a:ext cx="2291091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318" name="Groep 16"/>
          <p:cNvGrpSpPr>
            <a:grpSpLocks/>
          </p:cNvGrpSpPr>
          <p:nvPr/>
        </p:nvGrpSpPr>
        <p:grpSpPr bwMode="auto">
          <a:xfrm>
            <a:off x="6096000" y="2971800"/>
            <a:ext cx="2233613" cy="3736975"/>
            <a:chOff x="6096000" y="2667000"/>
            <a:chExt cx="2234347" cy="3736777"/>
          </a:xfrm>
        </p:grpSpPr>
        <p:sp>
          <p:nvSpPr>
            <p:cNvPr id="13319" name="Tekstvak 7"/>
            <p:cNvSpPr txBox="1">
              <a:spLocks noChangeArrowheads="1"/>
            </p:cNvSpPr>
            <p:nvPr/>
          </p:nvSpPr>
          <p:spPr bwMode="auto">
            <a:xfrm>
              <a:off x="6096000" y="6096000"/>
              <a:ext cx="2131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Eekhoorntjesbrood</a:t>
              </a:r>
            </a:p>
          </p:txBody>
        </p:sp>
        <p:pic>
          <p:nvPicPr>
            <p:cNvPr id="13320" name="Picture 10" descr="http://www.nlnatuur.nl/Album/3-Fungi/Paddestoelen/slides/Eekhoorntjesbrood%20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0" y="2667000"/>
              <a:ext cx="2234347" cy="3428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5" name="Groep 14"/>
          <p:cNvGrpSpPr/>
          <p:nvPr/>
        </p:nvGrpSpPr>
        <p:grpSpPr>
          <a:xfrm>
            <a:off x="3352800" y="2971800"/>
            <a:ext cx="2590800" cy="3705999"/>
            <a:chOff x="3352800" y="2971800"/>
            <a:chExt cx="2590800" cy="370599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52800" y="2971800"/>
              <a:ext cx="2590800" cy="3462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kstvak 13"/>
            <p:cNvSpPr txBox="1"/>
            <p:nvPr/>
          </p:nvSpPr>
          <p:spPr>
            <a:xfrm>
              <a:off x="3352800" y="6400800"/>
              <a:ext cx="1676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 smtClean="0"/>
                <a:t>Zwammen</a:t>
              </a:r>
              <a:endParaRPr lang="en-US" sz="1200" dirty="0"/>
            </a:p>
          </p:txBody>
        </p:sp>
      </p:grpSp>
      <p:sp>
        <p:nvSpPr>
          <p:cNvPr id="16" name="Tekstvak 15"/>
          <p:cNvSpPr txBox="1"/>
          <p:nvPr/>
        </p:nvSpPr>
        <p:spPr>
          <a:xfrm>
            <a:off x="4343400" y="2667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3376613"/>
            <a:ext cx="708660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Kringloop van stoffen</a:t>
            </a:r>
          </a:p>
        </p:txBody>
      </p:sp>
      <p:sp>
        <p:nvSpPr>
          <p:cNvPr id="14340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u="sng" dirty="0" smtClean="0"/>
              <a:t>Producenten</a:t>
            </a:r>
            <a:r>
              <a:rPr lang="nl-NL" sz="2400" dirty="0" smtClean="0"/>
              <a:t> nemen anorganisch materiaal op, ze maken energierijke, organische stoffen.</a:t>
            </a:r>
          </a:p>
          <a:p>
            <a:pPr eaLnBrk="1" hangingPunct="1">
              <a:buFont typeface="Arial" charset="0"/>
              <a:buNone/>
            </a:pPr>
            <a:r>
              <a:rPr lang="nl-NL" sz="2400" u="sng" dirty="0" smtClean="0"/>
              <a:t>Consumenten</a:t>
            </a:r>
            <a:r>
              <a:rPr lang="nl-NL" sz="2400" dirty="0" smtClean="0"/>
              <a:t> eten planten en dieren, zo krijgen ze energierijke, organische stoffen binnen.</a:t>
            </a:r>
          </a:p>
          <a:p>
            <a:pPr eaLnBrk="1" hangingPunct="1">
              <a:buFont typeface="Arial" charset="0"/>
              <a:buNone/>
            </a:pPr>
            <a:r>
              <a:rPr lang="nl-NL" sz="2400" u="sng" dirty="0" smtClean="0"/>
              <a:t>Reducenten</a:t>
            </a:r>
            <a:r>
              <a:rPr lang="nl-NL" sz="2400" dirty="0" smtClean="0"/>
              <a:t> breken de energierijke, organische stoffen af tot anorganische stoffen.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Koolstofkringloop</a:t>
            </a:r>
          </a:p>
        </p:txBody>
      </p:sp>
      <p:sp>
        <p:nvSpPr>
          <p:cNvPr id="1536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dirty="0" smtClean="0">
                <a:solidFill>
                  <a:srgbClr val="FF0000"/>
                </a:solidFill>
              </a:rPr>
              <a:t>Koolstof</a:t>
            </a:r>
            <a:r>
              <a:rPr lang="nl-NL" sz="2400" dirty="0" smtClean="0"/>
              <a:t> (</a:t>
            </a:r>
            <a:r>
              <a:rPr lang="nl-NL" sz="2400" dirty="0" smtClean="0">
                <a:solidFill>
                  <a:srgbClr val="FF0000"/>
                </a:solidFill>
              </a:rPr>
              <a:t>C</a:t>
            </a:r>
            <a:r>
              <a:rPr lang="nl-NL" sz="2400" dirty="0" smtClean="0"/>
              <a:t>) is een </a:t>
            </a:r>
            <a:r>
              <a:rPr lang="nl-NL" sz="2400" u="sng" dirty="0" smtClean="0"/>
              <a:t>anorganische</a:t>
            </a:r>
            <a:r>
              <a:rPr lang="nl-NL" sz="2400" dirty="0" smtClean="0"/>
              <a:t> stof. Planten gebruiken </a:t>
            </a:r>
            <a:r>
              <a:rPr lang="nl-NL" sz="2400" dirty="0" smtClean="0">
                <a:solidFill>
                  <a:srgbClr val="FF0000"/>
                </a:solidFill>
              </a:rPr>
              <a:t>koolstof</a:t>
            </a:r>
            <a:r>
              <a:rPr lang="nl-NL" sz="2400" dirty="0" smtClean="0"/>
              <a:t> voor glucose (</a:t>
            </a:r>
            <a:r>
              <a:rPr lang="nl-NL" sz="2400" dirty="0" smtClean="0">
                <a:solidFill>
                  <a:srgbClr val="FF0000"/>
                </a:solidFill>
              </a:rPr>
              <a:t>C</a:t>
            </a:r>
            <a:r>
              <a:rPr lang="nl-NL" sz="2400" baseline="-25000" dirty="0" smtClean="0">
                <a:solidFill>
                  <a:srgbClr val="FF0000"/>
                </a:solidFill>
              </a:rPr>
              <a:t>₆</a:t>
            </a:r>
            <a:r>
              <a:rPr lang="nl-NL" sz="2400" dirty="0" smtClean="0"/>
              <a:t>H</a:t>
            </a:r>
            <a:r>
              <a:rPr lang="nl-NL" sz="2400" baseline="-25000" dirty="0" smtClean="0"/>
              <a:t>₁₂</a:t>
            </a:r>
            <a:r>
              <a:rPr lang="nl-NL" sz="2400" dirty="0" smtClean="0"/>
              <a:t>O</a:t>
            </a:r>
            <a:r>
              <a:rPr lang="nl-NL" sz="2400" baseline="-25000" dirty="0" smtClean="0"/>
              <a:t>₆</a:t>
            </a:r>
            <a:r>
              <a:rPr lang="nl-NL" sz="2400" dirty="0" smtClean="0"/>
              <a:t>).</a:t>
            </a:r>
          </a:p>
          <a:p>
            <a:pPr eaLnBrk="1" hangingPunct="1">
              <a:buFont typeface="Arial" charset="0"/>
              <a:buNone/>
            </a:pPr>
            <a:r>
              <a:rPr lang="nl-NL" sz="2400" dirty="0" smtClean="0"/>
              <a:t>Glucose kan geassimileerd worden in o.a. vetten, eiwitten, koolhydraten, </a:t>
            </a:r>
            <a:r>
              <a:rPr lang="nl-NL" sz="2400" u="sng" dirty="0" smtClean="0"/>
              <a:t>organische</a:t>
            </a:r>
            <a:r>
              <a:rPr lang="nl-NL" sz="2400" dirty="0" smtClean="0"/>
              <a:t> stoffen.</a:t>
            </a:r>
          </a:p>
          <a:p>
            <a:pPr eaLnBrk="1" hangingPunct="1">
              <a:buFont typeface="Arial" charset="0"/>
              <a:buNone/>
            </a:pPr>
            <a:endParaRPr lang="nl-NL" sz="2400" dirty="0" smtClean="0"/>
          </a:p>
          <a:p>
            <a:pPr eaLnBrk="1" hangingPunct="1">
              <a:buFont typeface="Arial" charset="0"/>
              <a:buNone/>
            </a:pPr>
            <a:r>
              <a:rPr lang="nl-NL" sz="2400" u="sng" dirty="0" smtClean="0"/>
              <a:t>Fotosynthese</a:t>
            </a:r>
            <a:r>
              <a:rPr lang="nl-NL" sz="2400" dirty="0" smtClean="0"/>
              <a:t>:</a:t>
            </a:r>
            <a:br>
              <a:rPr lang="nl-NL" sz="2400" dirty="0" smtClean="0"/>
            </a:br>
            <a:r>
              <a:rPr lang="nl-NL" sz="2400" dirty="0" smtClean="0">
                <a:solidFill>
                  <a:srgbClr val="FF0000"/>
                </a:solidFill>
              </a:rPr>
              <a:t>Koolstof</a:t>
            </a:r>
            <a:r>
              <a:rPr lang="nl-NL" sz="2400" dirty="0" smtClean="0"/>
              <a:t>dioxide + water + zonlicht </a:t>
            </a:r>
            <a:r>
              <a:rPr lang="nl-NL" sz="2400" dirty="0" smtClean="0">
                <a:sym typeface="Wingdings"/>
              </a:rPr>
              <a:t> </a:t>
            </a:r>
            <a:r>
              <a:rPr lang="nl-NL" sz="2400" dirty="0" smtClean="0">
                <a:sym typeface="Wingdings" pitchFamily="2" charset="2"/>
              </a:rPr>
              <a:t> glucose + zuurstof</a:t>
            </a:r>
            <a:br>
              <a:rPr lang="nl-NL" sz="2400" dirty="0" smtClean="0">
                <a:sym typeface="Wingdings" pitchFamily="2" charset="2"/>
              </a:rPr>
            </a:br>
            <a:r>
              <a:rPr lang="nl-NL" sz="2400" dirty="0" smtClean="0">
                <a:sym typeface="Wingdings" pitchFamily="2" charset="2"/>
              </a:rPr>
              <a:t>   </a:t>
            </a:r>
            <a:r>
              <a:rPr lang="nl-NL" sz="2000" dirty="0" smtClean="0">
                <a:sym typeface="Wingdings" pitchFamily="2" charset="2"/>
              </a:rPr>
              <a:t> </a:t>
            </a:r>
            <a:r>
              <a:rPr lang="nl-NL" sz="2000" dirty="0" smtClean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nl-NL" sz="2000" dirty="0" smtClean="0">
                <a:sym typeface="Wingdings" pitchFamily="2" charset="2"/>
              </a:rPr>
              <a:t>O₂ + H₂O            +  H</a:t>
            </a:r>
            <a:r>
              <a:rPr lang="nl-NL" sz="2000" baseline="-25000" dirty="0" smtClean="0">
                <a:sym typeface="Wingdings" pitchFamily="2" charset="2"/>
              </a:rPr>
              <a:t>2</a:t>
            </a:r>
            <a:r>
              <a:rPr lang="nl-NL" sz="2000" dirty="0" smtClean="0">
                <a:sym typeface="Wingdings" pitchFamily="2" charset="2"/>
              </a:rPr>
              <a:t>O     + Lichtenergie   </a:t>
            </a:r>
            <a:r>
              <a:rPr lang="nl-NL" sz="2000" dirty="0" smtClean="0">
                <a:solidFill>
                  <a:srgbClr val="FF0000"/>
                </a:solidFill>
                <a:sym typeface="Wingdings" pitchFamily="2" charset="2"/>
              </a:rPr>
              <a:t>C₆</a:t>
            </a:r>
            <a:r>
              <a:rPr lang="nl-NL" sz="2000" dirty="0" smtClean="0">
                <a:sym typeface="Wingdings" pitchFamily="2" charset="2"/>
              </a:rPr>
              <a:t>H₁₂O₆ + O₂</a:t>
            </a:r>
            <a:endParaRPr lang="nl-NL" sz="2400" dirty="0" smtClean="0">
              <a:sym typeface="Wingdings" pitchFamily="2" charset="2"/>
            </a:endParaRPr>
          </a:p>
          <a:p>
            <a:pPr eaLnBrk="1" hangingPunct="1">
              <a:buFont typeface="Arial" charset="0"/>
              <a:buNone/>
            </a:pPr>
            <a:endParaRPr lang="nl-NL" sz="2400" dirty="0" smtClean="0">
              <a:sym typeface="Wingdings" pitchFamily="2" charset="2"/>
            </a:endParaRPr>
          </a:p>
          <a:p>
            <a:pPr eaLnBrk="1" hangingPunct="1">
              <a:buFont typeface="Arial" charset="0"/>
              <a:buNone/>
            </a:pPr>
            <a:r>
              <a:rPr lang="nl-NL" sz="2400" u="sng" dirty="0" smtClean="0"/>
              <a:t>Verbranding</a:t>
            </a:r>
            <a:r>
              <a:rPr lang="nl-NL" sz="2400" dirty="0" smtClean="0"/>
              <a:t>:</a:t>
            </a:r>
            <a:br>
              <a:rPr lang="nl-NL" sz="2400" dirty="0" smtClean="0"/>
            </a:br>
            <a:r>
              <a:rPr lang="nl-NL" sz="2400" dirty="0" smtClean="0">
                <a:sym typeface="Wingdings" pitchFamily="2" charset="2"/>
              </a:rPr>
              <a:t> glucose + zuurstof  </a:t>
            </a:r>
            <a:r>
              <a:rPr lang="nl-NL" sz="2400" dirty="0" smtClean="0">
                <a:solidFill>
                  <a:srgbClr val="FF0000"/>
                </a:solidFill>
                <a:sym typeface="Wingdings" pitchFamily="2" charset="2"/>
              </a:rPr>
              <a:t>k</a:t>
            </a:r>
            <a:r>
              <a:rPr lang="nl-NL" sz="2400" dirty="0" smtClean="0">
                <a:solidFill>
                  <a:srgbClr val="FF0000"/>
                </a:solidFill>
              </a:rPr>
              <a:t>oolstof</a:t>
            </a:r>
            <a:r>
              <a:rPr lang="nl-NL" sz="2400" dirty="0" smtClean="0"/>
              <a:t>dioxide + water + energie</a:t>
            </a:r>
            <a:br>
              <a:rPr lang="nl-NL" sz="2400" dirty="0" smtClean="0"/>
            </a:br>
            <a:r>
              <a:rPr lang="nl-NL" sz="2000" dirty="0" smtClean="0">
                <a:solidFill>
                  <a:srgbClr val="FF0000"/>
                </a:solidFill>
                <a:sym typeface="Wingdings" pitchFamily="2" charset="2"/>
              </a:rPr>
              <a:t> C₆</a:t>
            </a:r>
            <a:r>
              <a:rPr lang="nl-NL" sz="2000" dirty="0" smtClean="0">
                <a:sym typeface="Wingdings" pitchFamily="2" charset="2"/>
              </a:rPr>
              <a:t>H₁₂O₆    +        O₂                        </a:t>
            </a:r>
            <a:r>
              <a:rPr lang="nl-NL" sz="2000" dirty="0" smtClean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nl-NL" sz="2000" dirty="0" smtClean="0">
                <a:sym typeface="Wingdings" pitchFamily="2" charset="2"/>
              </a:rPr>
              <a:t>O₂             +    H₂O     + energie </a:t>
            </a:r>
            <a:endParaRPr lang="nl-NL" sz="2000" dirty="0" smtClean="0"/>
          </a:p>
          <a:p>
            <a:pPr eaLnBrk="1" hangingPunct="1">
              <a:buFont typeface="Arial" charset="0"/>
              <a:buNone/>
            </a:pPr>
            <a:endParaRPr lang="nl-NL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smtClean="0"/>
              <a:t>Koolstofkringloop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82565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533400" y="1828800"/>
            <a:ext cx="73469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nl-NL" sz="2400" dirty="0">
                <a:latin typeface="+mn-lt"/>
              </a:rPr>
              <a:t>Een plant maakt via de fotosynthese glucose.</a:t>
            </a:r>
          </a:p>
          <a:p>
            <a:pPr>
              <a:spcBef>
                <a:spcPct val="50000"/>
              </a:spcBef>
            </a:pPr>
            <a:endParaRPr lang="nl-NL" sz="24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nl-NL" sz="2400" dirty="0">
                <a:latin typeface="+mn-lt"/>
              </a:rPr>
              <a:t>Om eiwitten te maken koppelt hij </a:t>
            </a:r>
            <a:r>
              <a:rPr lang="nl-NL" sz="2400" dirty="0">
                <a:solidFill>
                  <a:srgbClr val="FF3300"/>
                </a:solidFill>
                <a:latin typeface="+mn-lt"/>
              </a:rPr>
              <a:t>stikstof </a:t>
            </a:r>
            <a:r>
              <a:rPr lang="nl-NL" sz="2400" dirty="0">
                <a:latin typeface="+mn-lt"/>
              </a:rPr>
              <a:t>(n) aan glucose</a:t>
            </a:r>
          </a:p>
        </p:txBody>
      </p:sp>
      <p:grpSp>
        <p:nvGrpSpPr>
          <p:cNvPr id="9" name="Groep 8"/>
          <p:cNvGrpSpPr/>
          <p:nvPr/>
        </p:nvGrpSpPr>
        <p:grpSpPr>
          <a:xfrm>
            <a:off x="1828800" y="4495800"/>
            <a:ext cx="1944688" cy="1676400"/>
            <a:chOff x="1371600" y="4495800"/>
            <a:chExt cx="1944688" cy="1676400"/>
          </a:xfrm>
        </p:grpSpPr>
        <p:sp>
          <p:nvSpPr>
            <p:cNvPr id="26629" name="Oval 5"/>
            <p:cNvSpPr>
              <a:spLocks noChangeArrowheads="1"/>
            </p:cNvSpPr>
            <p:nvPr/>
          </p:nvSpPr>
          <p:spPr bwMode="auto">
            <a:xfrm>
              <a:off x="1600200" y="4495800"/>
              <a:ext cx="1081088" cy="10810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3" name="Text Box 9"/>
            <p:cNvSpPr txBox="1">
              <a:spLocks noChangeArrowheads="1"/>
            </p:cNvSpPr>
            <p:nvPr/>
          </p:nvSpPr>
          <p:spPr bwMode="auto">
            <a:xfrm>
              <a:off x="1371600" y="5715000"/>
              <a:ext cx="19446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dirty="0"/>
                <a:t>glucose</a:t>
              </a:r>
            </a:p>
          </p:txBody>
        </p:sp>
      </p:grpSp>
      <p:grpSp>
        <p:nvGrpSpPr>
          <p:cNvPr id="10" name="Groep 9"/>
          <p:cNvGrpSpPr/>
          <p:nvPr/>
        </p:nvGrpSpPr>
        <p:grpSpPr>
          <a:xfrm>
            <a:off x="4876800" y="4419600"/>
            <a:ext cx="1893888" cy="1690688"/>
            <a:chOff x="5486400" y="4572000"/>
            <a:chExt cx="1893888" cy="1690688"/>
          </a:xfrm>
        </p:grpSpPr>
        <p:sp>
          <p:nvSpPr>
            <p:cNvPr id="26630" name="Oval 6"/>
            <p:cNvSpPr>
              <a:spLocks noChangeArrowheads="1"/>
            </p:cNvSpPr>
            <p:nvPr/>
          </p:nvSpPr>
          <p:spPr bwMode="auto">
            <a:xfrm>
              <a:off x="5486400" y="4572000"/>
              <a:ext cx="1081088" cy="10810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 flipV="1">
              <a:off x="6588125" y="4868863"/>
              <a:ext cx="287338" cy="714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632" name="Text Box 8"/>
            <p:cNvSpPr txBox="1">
              <a:spLocks noChangeArrowheads="1"/>
            </p:cNvSpPr>
            <p:nvPr/>
          </p:nvSpPr>
          <p:spPr bwMode="auto">
            <a:xfrm>
              <a:off x="6877050" y="4581525"/>
              <a:ext cx="5032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/>
                <a:t>N</a:t>
              </a:r>
            </a:p>
          </p:txBody>
        </p: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5508625" y="5805488"/>
              <a:ext cx="12239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NL" dirty="0"/>
                <a:t>eiwit</a:t>
              </a:r>
            </a:p>
          </p:txBody>
        </p:sp>
      </p:grpSp>
      <p:sp>
        <p:nvSpPr>
          <p:cNvPr id="11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stikstofkringloop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De stikstofkringloop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87025"/>
            <a:ext cx="9144000" cy="56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ep 5"/>
          <p:cNvGrpSpPr/>
          <p:nvPr/>
        </p:nvGrpSpPr>
        <p:grpSpPr>
          <a:xfrm>
            <a:off x="609600" y="2209800"/>
            <a:ext cx="2971800" cy="4239399"/>
            <a:chOff x="533400" y="1981200"/>
            <a:chExt cx="2971800" cy="4239399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00" y="1981200"/>
              <a:ext cx="2971800" cy="39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Tekstvak 4"/>
            <p:cNvSpPr txBox="1"/>
            <p:nvPr/>
          </p:nvSpPr>
          <p:spPr>
            <a:xfrm>
              <a:off x="533400" y="5943600"/>
              <a:ext cx="2743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 smtClean="0">
                  <a:latin typeface="+mn-lt"/>
                </a:rPr>
                <a:t>Wortelknolletjes in een vlinderbloemige</a:t>
              </a:r>
              <a:endParaRPr lang="en-US" sz="1200" dirty="0">
                <a:latin typeface="+mn-lt"/>
              </a:endParaRPr>
            </a:p>
          </p:txBody>
        </p:sp>
      </p:grpSp>
      <p:grpSp>
        <p:nvGrpSpPr>
          <p:cNvPr id="9" name="Groep 8"/>
          <p:cNvGrpSpPr/>
          <p:nvPr/>
        </p:nvGrpSpPr>
        <p:grpSpPr>
          <a:xfrm>
            <a:off x="3962400" y="2438400"/>
            <a:ext cx="4362450" cy="3553599"/>
            <a:chOff x="3962400" y="2438400"/>
            <a:chExt cx="4362450" cy="3553599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2400" y="2438400"/>
              <a:ext cx="4362450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kstvak 7"/>
            <p:cNvSpPr txBox="1"/>
            <p:nvPr/>
          </p:nvSpPr>
          <p:spPr>
            <a:xfrm>
              <a:off x="4038600" y="5715000"/>
              <a:ext cx="4038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 smtClean="0">
                  <a:latin typeface="+mj-lt"/>
                </a:rPr>
                <a:t>Dood dier, hier kun  je ammoniakgas ruiken</a:t>
              </a:r>
              <a:endParaRPr lang="en-US" sz="1200" dirty="0">
                <a:latin typeface="+mj-lt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Piramide van aantallen</a:t>
            </a:r>
          </a:p>
        </p:txBody>
      </p:sp>
      <p:sp>
        <p:nvSpPr>
          <p:cNvPr id="17411" name="Tijdelijke aanduiding voor inhoud 2"/>
          <p:cNvSpPr>
            <a:spLocks noGrp="1"/>
          </p:cNvSpPr>
          <p:nvPr>
            <p:ph idx="1"/>
          </p:nvPr>
        </p:nvSpPr>
        <p:spPr>
          <a:xfrm>
            <a:off x="0" y="1524000"/>
            <a:ext cx="42672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dirty="0" smtClean="0"/>
              <a:t>Een voedselketen bestaat uit een reeks organismen.</a:t>
            </a:r>
          </a:p>
          <a:p>
            <a:pPr eaLnBrk="1" hangingPunct="1">
              <a:buFont typeface="Arial" charset="0"/>
              <a:buNone/>
            </a:pPr>
            <a:endParaRPr lang="nl-NL" sz="2400" dirty="0" smtClean="0"/>
          </a:p>
          <a:p>
            <a:pPr eaLnBrk="1" hangingPunct="1">
              <a:buFont typeface="Arial" charset="0"/>
              <a:buNone/>
            </a:pPr>
            <a:r>
              <a:rPr lang="nl-NL" sz="2400" dirty="0" smtClean="0"/>
              <a:t>In een voedselketen wordt het aantal individuen in elke volgende schakel meestal kleiner.</a:t>
            </a:r>
          </a:p>
        </p:txBody>
      </p:sp>
      <p:grpSp>
        <p:nvGrpSpPr>
          <p:cNvPr id="17412" name="Groep 10"/>
          <p:cNvGrpSpPr>
            <a:grpSpLocks/>
          </p:cNvGrpSpPr>
          <p:nvPr/>
        </p:nvGrpSpPr>
        <p:grpSpPr bwMode="auto">
          <a:xfrm>
            <a:off x="3686175" y="1600200"/>
            <a:ext cx="5457825" cy="4867275"/>
            <a:chOff x="3810000" y="2133600"/>
            <a:chExt cx="5457825" cy="4867275"/>
          </a:xfrm>
        </p:grpSpPr>
        <p:pic>
          <p:nvPicPr>
            <p:cNvPr id="17413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57800" y="2133600"/>
              <a:ext cx="4010025" cy="486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4" name="Tekstvak 8"/>
            <p:cNvSpPr txBox="1">
              <a:spLocks noChangeArrowheads="1"/>
            </p:cNvSpPr>
            <p:nvPr/>
          </p:nvSpPr>
          <p:spPr bwMode="auto">
            <a:xfrm>
              <a:off x="4191000" y="4419600"/>
              <a:ext cx="213150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Ca 10 000 ongewervelde planteneters</a:t>
              </a:r>
            </a:p>
          </p:txBody>
        </p:sp>
        <p:sp>
          <p:nvSpPr>
            <p:cNvPr id="17415" name="Tekstvak 8"/>
            <p:cNvSpPr txBox="1">
              <a:spLocks noChangeArrowheads="1"/>
            </p:cNvSpPr>
            <p:nvPr/>
          </p:nvSpPr>
          <p:spPr bwMode="auto">
            <a:xfrm>
              <a:off x="4648200" y="3657600"/>
              <a:ext cx="228390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Ca 50 insectenetende </a:t>
              </a:r>
            </a:p>
            <a:p>
              <a:r>
                <a:rPr lang="nl-NL" sz="1400">
                  <a:latin typeface="Calibri" pitchFamily="34" charset="0"/>
                </a:rPr>
                <a:t>vogels</a:t>
              </a:r>
            </a:p>
          </p:txBody>
        </p:sp>
        <p:sp>
          <p:nvSpPr>
            <p:cNvPr id="17416" name="Tekstvak 8"/>
            <p:cNvSpPr txBox="1">
              <a:spLocks noChangeArrowheads="1"/>
            </p:cNvSpPr>
            <p:nvPr/>
          </p:nvSpPr>
          <p:spPr bwMode="auto">
            <a:xfrm>
              <a:off x="3810000" y="5334000"/>
              <a:ext cx="2131502" cy="307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Ca 1 000 000 planten</a:t>
              </a:r>
            </a:p>
          </p:txBody>
        </p:sp>
        <p:sp>
          <p:nvSpPr>
            <p:cNvPr id="17417" name="Tekstvak 8"/>
            <p:cNvSpPr txBox="1">
              <a:spLocks noChangeArrowheads="1"/>
            </p:cNvSpPr>
            <p:nvPr/>
          </p:nvSpPr>
          <p:spPr bwMode="auto">
            <a:xfrm>
              <a:off x="5715000" y="2819400"/>
              <a:ext cx="2131502" cy="307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1 roofvogel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Piramide van aantallen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>
          <a:xfrm>
            <a:off x="152400" y="2514600"/>
            <a:ext cx="4191000" cy="3352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smtClean="0"/>
              <a:t>Sommige piramides kunnen ook een andere vorm hebben.</a:t>
            </a:r>
          </a:p>
          <a:p>
            <a:pPr eaLnBrk="1" hangingPunct="1">
              <a:buFont typeface="Arial" charset="0"/>
              <a:buNone/>
            </a:pPr>
            <a:endParaRPr lang="nl-NL" sz="2400" smtClean="0"/>
          </a:p>
          <a:p>
            <a:pPr eaLnBrk="1" hangingPunct="1">
              <a:buFont typeface="Arial" charset="0"/>
              <a:buNone/>
            </a:pPr>
            <a:r>
              <a:rPr lang="nl-NL" sz="2400" smtClean="0"/>
              <a:t>In bomen leven miljoenen insecten, er zijn dus meer insecten dan bomen.</a:t>
            </a:r>
          </a:p>
        </p:txBody>
      </p:sp>
      <p:grpSp>
        <p:nvGrpSpPr>
          <p:cNvPr id="18436" name="Groep 11"/>
          <p:cNvGrpSpPr>
            <a:grpSpLocks/>
          </p:cNvGrpSpPr>
          <p:nvPr/>
        </p:nvGrpSpPr>
        <p:grpSpPr bwMode="auto">
          <a:xfrm>
            <a:off x="4114800" y="1524000"/>
            <a:ext cx="4676775" cy="4610100"/>
            <a:chOff x="4191000" y="1981200"/>
            <a:chExt cx="4676775" cy="4610100"/>
          </a:xfrm>
        </p:grpSpPr>
        <p:pic>
          <p:nvPicPr>
            <p:cNvPr id="18437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867400" y="1981200"/>
              <a:ext cx="3000375" cy="461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8" name="Tekstvak 8"/>
            <p:cNvSpPr txBox="1">
              <a:spLocks noChangeArrowheads="1"/>
            </p:cNvSpPr>
            <p:nvPr/>
          </p:nvSpPr>
          <p:spPr bwMode="auto">
            <a:xfrm>
              <a:off x="5715000" y="2819400"/>
              <a:ext cx="2131502" cy="307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1 roofvogel</a:t>
              </a:r>
            </a:p>
          </p:txBody>
        </p:sp>
        <p:sp>
          <p:nvSpPr>
            <p:cNvPr id="18439" name="Tekstvak 8"/>
            <p:cNvSpPr txBox="1">
              <a:spLocks noChangeArrowheads="1"/>
            </p:cNvSpPr>
            <p:nvPr/>
          </p:nvSpPr>
          <p:spPr bwMode="auto">
            <a:xfrm>
              <a:off x="4648200" y="3657600"/>
              <a:ext cx="228390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Ca 50 insectenetende </a:t>
              </a:r>
            </a:p>
            <a:p>
              <a:r>
                <a:rPr lang="nl-NL" sz="1400">
                  <a:latin typeface="Calibri" pitchFamily="34" charset="0"/>
                </a:rPr>
                <a:t>vogels</a:t>
              </a:r>
            </a:p>
          </p:txBody>
        </p:sp>
        <p:sp>
          <p:nvSpPr>
            <p:cNvPr id="18440" name="Tekstvak 8"/>
            <p:cNvSpPr txBox="1">
              <a:spLocks noChangeArrowheads="1"/>
            </p:cNvSpPr>
            <p:nvPr/>
          </p:nvSpPr>
          <p:spPr bwMode="auto">
            <a:xfrm>
              <a:off x="4191000" y="4419600"/>
              <a:ext cx="213150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Ca 10 000 ongewervelde planteneters</a:t>
              </a:r>
            </a:p>
          </p:txBody>
        </p:sp>
        <p:sp>
          <p:nvSpPr>
            <p:cNvPr id="18441" name="Tekstvak 10"/>
            <p:cNvSpPr txBox="1">
              <a:spLocks noChangeArrowheads="1"/>
            </p:cNvSpPr>
            <p:nvPr/>
          </p:nvSpPr>
          <p:spPr bwMode="auto">
            <a:xfrm>
              <a:off x="5029200" y="5410200"/>
              <a:ext cx="2131502" cy="307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Boomlaag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Ecologie</a:t>
            </a:r>
          </a:p>
        </p:txBody>
      </p:sp>
      <p:sp>
        <p:nvSpPr>
          <p:cNvPr id="307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dirty="0" smtClean="0"/>
              <a:t>Ecologie </a:t>
            </a:r>
            <a:r>
              <a:rPr lang="nl-NL" dirty="0" smtClean="0">
                <a:sym typeface="Wingdings" pitchFamily="2" charset="2"/>
              </a:rPr>
              <a:t>= bestuderen de relaties tussen organismen en hun milieu</a:t>
            </a:r>
          </a:p>
          <a:p>
            <a:pPr eaLnBrk="1" hangingPunct="1"/>
            <a:endParaRPr lang="nl-NL" dirty="0" smtClean="0">
              <a:sym typeface="Wingdings" pitchFamily="2" charset="2"/>
            </a:endParaRPr>
          </a:p>
          <a:p>
            <a:pPr eaLnBrk="1" hangingPunct="1">
              <a:buFont typeface="Arial" charset="0"/>
              <a:buNone/>
            </a:pPr>
            <a:r>
              <a:rPr lang="nl-NL" sz="2400" dirty="0" smtClean="0">
                <a:sym typeface="Wingdings" pitchFamily="2" charset="2"/>
              </a:rPr>
              <a:t>2 Invloeden uit het milieu</a:t>
            </a:r>
          </a:p>
          <a:p>
            <a:pPr eaLnBrk="1" hangingPunct="1">
              <a:buFontTx/>
              <a:buChar char="-"/>
            </a:pPr>
            <a:r>
              <a:rPr lang="nl-NL" sz="2400" dirty="0" smtClean="0">
                <a:sym typeface="Wingdings" pitchFamily="2" charset="2"/>
              </a:rPr>
              <a:t>Biotische factoren</a:t>
            </a:r>
          </a:p>
          <a:p>
            <a:pPr eaLnBrk="1" hangingPunct="1">
              <a:buFontTx/>
              <a:buChar char="-"/>
            </a:pPr>
            <a:r>
              <a:rPr lang="nl-NL" sz="2400" dirty="0" err="1" smtClean="0">
                <a:sym typeface="Wingdings" pitchFamily="2" charset="2"/>
              </a:rPr>
              <a:t>Abiotische</a:t>
            </a:r>
            <a:r>
              <a:rPr lang="nl-NL" sz="2400" dirty="0" smtClean="0">
                <a:sym typeface="Wingdings" pitchFamily="2" charset="2"/>
              </a:rPr>
              <a:t> factoren</a:t>
            </a:r>
            <a:endParaRPr lang="nl-NL" sz="2400" dirty="0" smtClean="0"/>
          </a:p>
        </p:txBody>
      </p:sp>
      <p:pic>
        <p:nvPicPr>
          <p:cNvPr id="3076" name="Picture 4" descr="http://www.zeeburgnieuws.nl/nieuws/images/in_het_b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3200" y="2971800"/>
            <a:ext cx="46894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Piramide van biomassa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>
          <a:xfrm>
            <a:off x="152400" y="15240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u="sng" dirty="0" smtClean="0"/>
              <a:t>Biomassa</a:t>
            </a:r>
            <a:r>
              <a:rPr lang="nl-NL" sz="2400" dirty="0" smtClean="0"/>
              <a:t> is het gewicht van de organische stoffen in een organisme.</a:t>
            </a:r>
          </a:p>
          <a:p>
            <a:pPr eaLnBrk="1" hangingPunct="1">
              <a:buFont typeface="Arial" charset="0"/>
              <a:buNone/>
            </a:pPr>
            <a:r>
              <a:rPr lang="nl-NL" sz="2400" dirty="0" smtClean="0"/>
              <a:t>Elk organisme heeft een biomassa.</a:t>
            </a:r>
          </a:p>
          <a:p>
            <a:pPr eaLnBrk="1" hangingPunct="1">
              <a:buFont typeface="Arial" charset="0"/>
              <a:buNone/>
            </a:pPr>
            <a:endParaRPr lang="nl-NL" sz="2400" dirty="0" smtClean="0"/>
          </a:p>
          <a:p>
            <a:pPr eaLnBrk="1" hangingPunct="1">
              <a:buFont typeface="Arial" charset="0"/>
              <a:buNone/>
            </a:pPr>
            <a:r>
              <a:rPr lang="nl-NL" sz="2400" dirty="0" smtClean="0"/>
              <a:t>Na elke stap in de </a:t>
            </a:r>
          </a:p>
          <a:p>
            <a:pPr eaLnBrk="1" hangingPunct="1">
              <a:buFont typeface="Arial" charset="0"/>
              <a:buNone/>
            </a:pPr>
            <a:r>
              <a:rPr lang="nl-NL" sz="2400" dirty="0" smtClean="0"/>
              <a:t>Voedselketen wordt</a:t>
            </a:r>
          </a:p>
          <a:p>
            <a:pPr eaLnBrk="1" hangingPunct="1">
              <a:buFont typeface="Arial" charset="0"/>
              <a:buNone/>
            </a:pPr>
            <a:r>
              <a:rPr lang="nl-NL" sz="2400" dirty="0" smtClean="0"/>
              <a:t>De biomassa kleiner</a:t>
            </a:r>
          </a:p>
        </p:txBody>
      </p:sp>
      <p:grpSp>
        <p:nvGrpSpPr>
          <p:cNvPr id="19460" name="Groep 3"/>
          <p:cNvGrpSpPr>
            <a:grpSpLocks/>
          </p:cNvGrpSpPr>
          <p:nvPr/>
        </p:nvGrpSpPr>
        <p:grpSpPr bwMode="auto">
          <a:xfrm>
            <a:off x="3429000" y="1676400"/>
            <a:ext cx="6019800" cy="4867275"/>
            <a:chOff x="3248025" y="2133600"/>
            <a:chExt cx="6019800" cy="4867275"/>
          </a:xfrm>
        </p:grpSpPr>
        <p:pic>
          <p:nvPicPr>
            <p:cNvPr id="19461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57800" y="2133600"/>
              <a:ext cx="4010025" cy="4867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2" name="Tekstvak 8"/>
            <p:cNvSpPr txBox="1">
              <a:spLocks noChangeArrowheads="1"/>
            </p:cNvSpPr>
            <p:nvPr/>
          </p:nvSpPr>
          <p:spPr bwMode="auto">
            <a:xfrm>
              <a:off x="3248025" y="4419600"/>
              <a:ext cx="30744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Ca 10 000 ongewervelde planteneters</a:t>
              </a:r>
            </a:p>
            <a:p>
              <a:r>
                <a:rPr lang="nl-NL" sz="1400">
                  <a:latin typeface="Calibri" pitchFamily="34" charset="0"/>
                </a:rPr>
                <a:t>Biomassa ca. 25 kg</a:t>
              </a:r>
            </a:p>
          </p:txBody>
        </p:sp>
        <p:sp>
          <p:nvSpPr>
            <p:cNvPr id="19463" name="Tekstvak 8"/>
            <p:cNvSpPr txBox="1">
              <a:spLocks noChangeArrowheads="1"/>
            </p:cNvSpPr>
            <p:nvPr/>
          </p:nvSpPr>
          <p:spPr bwMode="auto">
            <a:xfrm>
              <a:off x="4162425" y="3657600"/>
              <a:ext cx="27696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dirty="0">
                  <a:latin typeface="Calibri" pitchFamily="34" charset="0"/>
                </a:rPr>
                <a:t>Ca 50 insectenetende vogels</a:t>
              </a:r>
            </a:p>
            <a:p>
              <a:r>
                <a:rPr lang="nl-NL" sz="1400" dirty="0">
                  <a:latin typeface="Calibri" pitchFamily="34" charset="0"/>
                </a:rPr>
                <a:t>Biomassa  ca. 2  kg</a:t>
              </a:r>
            </a:p>
          </p:txBody>
        </p:sp>
        <p:sp>
          <p:nvSpPr>
            <p:cNvPr id="19464" name="Tekstvak 7"/>
            <p:cNvSpPr txBox="1">
              <a:spLocks noChangeArrowheads="1"/>
            </p:cNvSpPr>
            <p:nvPr/>
          </p:nvSpPr>
          <p:spPr bwMode="auto">
            <a:xfrm>
              <a:off x="3552825" y="5334000"/>
              <a:ext cx="23886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Boomlaag</a:t>
              </a:r>
            </a:p>
            <a:p>
              <a:r>
                <a:rPr lang="nl-NL" sz="1400">
                  <a:latin typeface="Calibri" pitchFamily="34" charset="0"/>
                </a:rPr>
                <a:t>Biomassa ca. 200 kg</a:t>
              </a:r>
            </a:p>
          </p:txBody>
        </p:sp>
        <p:sp>
          <p:nvSpPr>
            <p:cNvPr id="19465" name="Tekstvak 8"/>
            <p:cNvSpPr txBox="1">
              <a:spLocks noChangeArrowheads="1"/>
            </p:cNvSpPr>
            <p:nvPr/>
          </p:nvSpPr>
          <p:spPr bwMode="auto">
            <a:xfrm>
              <a:off x="5534025" y="2819400"/>
              <a:ext cx="23124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1 roofvogel</a:t>
              </a:r>
            </a:p>
            <a:p>
              <a:r>
                <a:rPr lang="nl-NL" sz="1400">
                  <a:latin typeface="Calibri" pitchFamily="34" charset="0"/>
                </a:rPr>
                <a:t>Biomassa  ca 0,1 kg</a:t>
              </a: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518227" y="3804227"/>
            <a:ext cx="153554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nl-NL" dirty="0" smtClean="0"/>
              <a:t>Energiestroom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1869440" y="-416561"/>
            <a:ext cx="5455920" cy="909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299325" cy="51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701673" y="6019800"/>
            <a:ext cx="8213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Bij de meeste populaties schommelt de populatiegrootte door de jaren heen om een </a:t>
            </a:r>
            <a:r>
              <a:rPr lang="nl-NL" b="1" dirty="0" smtClean="0"/>
              <a:t>evenwichtswaarde</a:t>
            </a:r>
            <a:r>
              <a:rPr lang="nl-NL" dirty="0" smtClean="0"/>
              <a:t>.  Dit is een </a:t>
            </a:r>
            <a:r>
              <a:rPr lang="nl-NL" b="1" dirty="0" smtClean="0"/>
              <a:t>biologisch evenwicht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0"/>
            <a:ext cx="8229600" cy="1143000"/>
          </a:xfrm>
        </p:spPr>
        <p:txBody>
          <a:bodyPr/>
          <a:lstStyle/>
          <a:p>
            <a:r>
              <a:rPr lang="nl-NL" dirty="0" smtClean="0"/>
              <a:t>Populaties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438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nl-NL" dirty="0" smtClean="0"/>
              <a:t>Pioniersecosysteem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828800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 smtClean="0">
                <a:cs typeface="Arial" pitchFamily="34" charset="0"/>
              </a:rPr>
              <a:t>Het eerste ecosysteem dat op een nieuw stuk land ontstaat noemen we een </a:t>
            </a:r>
            <a:r>
              <a:rPr lang="nl-NL" sz="2400" b="1" dirty="0" smtClean="0">
                <a:cs typeface="Arial" pitchFamily="34" charset="0"/>
              </a:rPr>
              <a:t>pioniersecosysteem.</a:t>
            </a:r>
          </a:p>
          <a:p>
            <a:pPr marL="0" indent="0">
              <a:buNone/>
            </a:pPr>
            <a:r>
              <a:rPr lang="nl-NL" sz="2400" dirty="0" smtClean="0">
                <a:cs typeface="Arial" pitchFamily="34" charset="0"/>
              </a:rPr>
              <a:t>Het eindstadium waarbij soorten niet meer worden verdrongen door andere soorten noemen we het </a:t>
            </a:r>
            <a:r>
              <a:rPr lang="nl-NL" sz="2400" b="1" dirty="0" err="1" smtClean="0">
                <a:cs typeface="Arial" pitchFamily="34" charset="0"/>
              </a:rPr>
              <a:t>climaxecostysteem</a:t>
            </a:r>
            <a:r>
              <a:rPr lang="nl-NL" sz="2400" dirty="0" smtClean="0">
                <a:cs typeface="Arial" pitchFamily="34" charset="0"/>
              </a:rPr>
              <a:t>.</a:t>
            </a:r>
            <a:endParaRPr lang="nl-NL" sz="2400" b="1" dirty="0">
              <a:cs typeface="Arial" pitchFamily="34" charset="0"/>
            </a:endParaRPr>
          </a:p>
        </p:txBody>
      </p:sp>
      <p:grpSp>
        <p:nvGrpSpPr>
          <p:cNvPr id="5" name="Groep 4"/>
          <p:cNvGrpSpPr/>
          <p:nvPr/>
        </p:nvGrpSpPr>
        <p:grpSpPr>
          <a:xfrm>
            <a:off x="352742" y="3136900"/>
            <a:ext cx="2133600" cy="3353832"/>
            <a:chOff x="771525" y="2971800"/>
            <a:chExt cx="2133600" cy="335383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525" y="2971800"/>
              <a:ext cx="1976247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kstvak 3"/>
            <p:cNvSpPr txBox="1"/>
            <p:nvPr/>
          </p:nvSpPr>
          <p:spPr>
            <a:xfrm>
              <a:off x="771525" y="5956300"/>
              <a:ext cx="2133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Berk </a:t>
              </a:r>
              <a:r>
                <a:rPr lang="nl-NL" sz="1200" dirty="0" smtClean="0"/>
                <a:t>(pioniersplant)</a:t>
              </a:r>
              <a:endParaRPr lang="nl-NL" sz="1200" dirty="0"/>
            </a:p>
          </p:txBody>
        </p:sp>
      </p:grpSp>
      <p:grpSp>
        <p:nvGrpSpPr>
          <p:cNvPr id="6" name="Groep 5"/>
          <p:cNvGrpSpPr/>
          <p:nvPr/>
        </p:nvGrpSpPr>
        <p:grpSpPr>
          <a:xfrm>
            <a:off x="2343149" y="3136900"/>
            <a:ext cx="2140648" cy="3694331"/>
            <a:chOff x="2984500" y="2870200"/>
            <a:chExt cx="2140648" cy="369433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500" y="2870200"/>
              <a:ext cx="2030730" cy="304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kstvak 7"/>
            <p:cNvSpPr txBox="1"/>
            <p:nvPr/>
          </p:nvSpPr>
          <p:spPr>
            <a:xfrm>
              <a:off x="2991548" y="5918200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/>
                <a:t>Klaproos </a:t>
              </a:r>
              <a:r>
                <a:rPr lang="nl-NL" sz="1200" dirty="0"/>
                <a:t>(pioniersplant)</a:t>
              </a:r>
            </a:p>
            <a:p>
              <a:endParaRPr lang="nl-NL" dirty="0"/>
            </a:p>
          </p:txBody>
        </p:sp>
      </p:grpSp>
      <p:grpSp>
        <p:nvGrpSpPr>
          <p:cNvPr id="11" name="Groep 10"/>
          <p:cNvGrpSpPr/>
          <p:nvPr/>
        </p:nvGrpSpPr>
        <p:grpSpPr>
          <a:xfrm>
            <a:off x="4648200" y="3121025"/>
            <a:ext cx="4038600" cy="3407807"/>
            <a:chOff x="4521897" y="3146425"/>
            <a:chExt cx="4038600" cy="340780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897" y="3146425"/>
              <a:ext cx="4038600" cy="302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kstvak 8"/>
            <p:cNvSpPr txBox="1"/>
            <p:nvPr/>
          </p:nvSpPr>
          <p:spPr>
            <a:xfrm>
              <a:off x="4547297" y="6184900"/>
              <a:ext cx="2667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err="1" smtClean="0">
                  <a:cs typeface="Arial" pitchFamily="34" charset="0"/>
                </a:rPr>
                <a:t>Climaxecostysteem</a:t>
              </a:r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142937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067800" cy="550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" y="0"/>
            <a:ext cx="5029200" cy="1143000"/>
          </a:xfrm>
        </p:spPr>
        <p:txBody>
          <a:bodyPr/>
          <a:lstStyle/>
          <a:p>
            <a:r>
              <a:rPr lang="nl-NL" dirty="0"/>
              <a:t>Successie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400" y="990600"/>
            <a:ext cx="5029200" cy="1981200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/>
              <a:t>Verandering(en) in de loop van de tijd in de </a:t>
            </a:r>
            <a:r>
              <a:rPr lang="nl-NL" sz="2400" dirty="0" smtClean="0"/>
              <a:t>soortensamenstelling </a:t>
            </a:r>
            <a:r>
              <a:rPr lang="nl-NL" sz="2400" dirty="0"/>
              <a:t>van een levensgemeenschap of ecosysteem heet </a:t>
            </a:r>
            <a:r>
              <a:rPr lang="nl-NL" sz="2400" b="1" dirty="0" smtClean="0"/>
              <a:t>successie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20092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Aanpassingen van dieren</a:t>
            </a:r>
          </a:p>
        </p:txBody>
      </p:sp>
      <p:sp>
        <p:nvSpPr>
          <p:cNvPr id="2253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smtClean="0"/>
              <a:t>Waterdieren </a:t>
            </a:r>
            <a:r>
              <a:rPr lang="nl-NL" sz="2400" smtClean="0">
                <a:sym typeface="Wingdings" pitchFamily="2" charset="2"/>
              </a:rPr>
              <a:t> dieren die leven in het water.</a:t>
            </a:r>
          </a:p>
          <a:p>
            <a:pPr eaLnBrk="1" hangingPunct="1">
              <a:buFont typeface="Arial" charset="0"/>
              <a:buNone/>
            </a:pPr>
            <a:endParaRPr lang="nl-NL" sz="2400" smtClean="0">
              <a:sym typeface="Wingdings" pitchFamily="2" charset="2"/>
            </a:endParaRPr>
          </a:p>
          <a:p>
            <a:pPr eaLnBrk="1" hangingPunct="1">
              <a:buFont typeface="Arial" charset="0"/>
              <a:buNone/>
            </a:pPr>
            <a:r>
              <a:rPr lang="nl-NL" sz="2400" smtClean="0">
                <a:sym typeface="Wingdings" pitchFamily="2" charset="2"/>
              </a:rPr>
              <a:t>Aanpassingen:</a:t>
            </a:r>
          </a:p>
          <a:p>
            <a:pPr eaLnBrk="1" hangingPunct="1">
              <a:buFontTx/>
              <a:buChar char="-"/>
            </a:pPr>
            <a:r>
              <a:rPr lang="nl-NL" sz="2400" smtClean="0">
                <a:sym typeface="Wingdings" pitchFamily="2" charset="2"/>
              </a:rPr>
              <a:t>Kieuwen</a:t>
            </a:r>
          </a:p>
          <a:p>
            <a:pPr eaLnBrk="1" hangingPunct="1">
              <a:buFontTx/>
              <a:buChar char="-"/>
            </a:pPr>
            <a:r>
              <a:rPr lang="nl-NL" sz="2400" smtClean="0">
                <a:sym typeface="Wingdings" pitchFamily="2" charset="2"/>
              </a:rPr>
              <a:t>Vinnen</a:t>
            </a:r>
          </a:p>
          <a:p>
            <a:pPr eaLnBrk="1" hangingPunct="1">
              <a:buFontTx/>
              <a:buChar char="-"/>
            </a:pPr>
            <a:r>
              <a:rPr lang="nl-NL" sz="2400" smtClean="0">
                <a:sym typeface="Wingdings" pitchFamily="2" charset="2"/>
              </a:rPr>
              <a:t>Gestroomlijnd lichaam</a:t>
            </a:r>
          </a:p>
          <a:p>
            <a:pPr eaLnBrk="1" hangingPunct="1">
              <a:buFontTx/>
              <a:buChar char="-"/>
            </a:pPr>
            <a:r>
              <a:rPr lang="nl-NL" sz="2400" smtClean="0">
                <a:sym typeface="Wingdings" pitchFamily="2" charset="2"/>
              </a:rPr>
              <a:t>Schubben met slijm</a:t>
            </a:r>
          </a:p>
        </p:txBody>
      </p:sp>
      <p:grpSp>
        <p:nvGrpSpPr>
          <p:cNvPr id="22532" name="Groep 9"/>
          <p:cNvGrpSpPr>
            <a:grpSpLocks/>
          </p:cNvGrpSpPr>
          <p:nvPr/>
        </p:nvGrpSpPr>
        <p:grpSpPr bwMode="auto">
          <a:xfrm>
            <a:off x="1524000" y="4876800"/>
            <a:ext cx="2743200" cy="1981200"/>
            <a:chOff x="3886200" y="4343400"/>
            <a:chExt cx="2428875" cy="1603177"/>
          </a:xfrm>
        </p:grpSpPr>
        <p:pic>
          <p:nvPicPr>
            <p:cNvPr id="22539" name="Picture 12" descr="http://worldofwildlife.seasites.nl/customers/worldofwildlife.seasites.nl/galerij/Gewone_dolfijn_250s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86200" y="4343400"/>
              <a:ext cx="2428875" cy="1333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kstvak 8"/>
            <p:cNvSpPr txBox="1">
              <a:spLocks noChangeArrowheads="1"/>
            </p:cNvSpPr>
            <p:nvPr/>
          </p:nvSpPr>
          <p:spPr bwMode="auto">
            <a:xfrm>
              <a:off x="3886200" y="5638800"/>
              <a:ext cx="23886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Gewone dolfijn</a:t>
              </a:r>
            </a:p>
          </p:txBody>
        </p:sp>
      </p:grpSp>
      <p:grpSp>
        <p:nvGrpSpPr>
          <p:cNvPr id="22533" name="Groep 11"/>
          <p:cNvGrpSpPr>
            <a:grpSpLocks/>
          </p:cNvGrpSpPr>
          <p:nvPr/>
        </p:nvGrpSpPr>
        <p:grpSpPr bwMode="auto">
          <a:xfrm>
            <a:off x="6400800" y="1676400"/>
            <a:ext cx="2389188" cy="2441575"/>
            <a:chOff x="6324600" y="2286000"/>
            <a:chExt cx="2388677" cy="2441377"/>
          </a:xfrm>
        </p:grpSpPr>
        <p:pic>
          <p:nvPicPr>
            <p:cNvPr id="22537" name="Picture 8" descr="http://t1.gstatic.com/images?q=tbn:Q-HtH1NO5P0YTM:http://i18.photobucket.com/albums/b126/lucgroosman/space/P1040587.jpg&amp;t=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24600" y="2286000"/>
              <a:ext cx="2133600" cy="21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8" name="Tekstvak 10"/>
            <p:cNvSpPr txBox="1">
              <a:spLocks noChangeArrowheads="1"/>
            </p:cNvSpPr>
            <p:nvPr/>
          </p:nvSpPr>
          <p:spPr bwMode="auto">
            <a:xfrm>
              <a:off x="6324600" y="4419600"/>
              <a:ext cx="23886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Snoekbaars</a:t>
              </a:r>
            </a:p>
          </p:txBody>
        </p:sp>
      </p:grpSp>
      <p:grpSp>
        <p:nvGrpSpPr>
          <p:cNvPr id="22534" name="Groep 14"/>
          <p:cNvGrpSpPr>
            <a:grpSpLocks/>
          </p:cNvGrpSpPr>
          <p:nvPr/>
        </p:nvGrpSpPr>
        <p:grpSpPr bwMode="auto">
          <a:xfrm>
            <a:off x="5181600" y="4419600"/>
            <a:ext cx="2389188" cy="2136775"/>
            <a:chOff x="4267200" y="4495800"/>
            <a:chExt cx="2388677" cy="2136577"/>
          </a:xfrm>
        </p:grpSpPr>
        <p:pic>
          <p:nvPicPr>
            <p:cNvPr id="22535" name="Picture 14" descr="http://us.123rf.com/400wm/400/400/sviecia/sviecia0811/sviecia081100047/3899238-textuur-van-de-vis-schubben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67200" y="4495800"/>
              <a:ext cx="2278877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6" name="Tekstvak 13"/>
            <p:cNvSpPr txBox="1">
              <a:spLocks noChangeArrowheads="1"/>
            </p:cNvSpPr>
            <p:nvPr/>
          </p:nvSpPr>
          <p:spPr bwMode="auto">
            <a:xfrm>
              <a:off x="4267200" y="6324600"/>
              <a:ext cx="23886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Schubben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Aanpassingen van dieren</a:t>
            </a:r>
          </a:p>
        </p:txBody>
      </p:sp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dirty="0" smtClean="0"/>
              <a:t>Landdieren </a:t>
            </a:r>
            <a:r>
              <a:rPr lang="nl-NL" sz="2400" dirty="0" smtClean="0">
                <a:sym typeface="Wingdings" pitchFamily="2" charset="2"/>
              </a:rPr>
              <a:t> dieren die op het land leven.</a:t>
            </a:r>
          </a:p>
          <a:p>
            <a:pPr eaLnBrk="1" hangingPunct="1">
              <a:buFont typeface="Arial" charset="0"/>
              <a:buNone/>
            </a:pPr>
            <a:r>
              <a:rPr lang="nl-NL" sz="2400" dirty="0" smtClean="0">
                <a:sym typeface="Wingdings" pitchFamily="2" charset="2"/>
              </a:rPr>
              <a:t>Aanpassingen</a:t>
            </a:r>
            <a:r>
              <a:rPr lang="nl-NL" sz="2400" dirty="0" smtClean="0">
                <a:sym typeface="Wingdings" pitchFamily="2" charset="2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nl-NL" sz="2400" dirty="0" smtClean="0">
                <a:sym typeface="Wingdings" pitchFamily="2" charset="2"/>
              </a:rPr>
              <a:t>Stevige poten</a:t>
            </a:r>
          </a:p>
          <a:p>
            <a:pPr eaLnBrk="1" hangingPunct="1">
              <a:buFontTx/>
              <a:buChar char="-"/>
            </a:pPr>
            <a:r>
              <a:rPr lang="nl-NL" sz="2400" dirty="0" smtClean="0">
                <a:sym typeface="Wingdings" pitchFamily="2" charset="2"/>
              </a:rPr>
              <a:t>Zwaar skelet</a:t>
            </a:r>
          </a:p>
          <a:p>
            <a:pPr eaLnBrk="1" hangingPunct="1">
              <a:buFontTx/>
              <a:buChar char="-"/>
            </a:pPr>
            <a:r>
              <a:rPr lang="nl-NL" sz="2400" dirty="0" smtClean="0">
                <a:sym typeface="Wingdings" pitchFamily="2" charset="2"/>
              </a:rPr>
              <a:t>Gebit</a:t>
            </a:r>
            <a:endParaRPr lang="nl-NL" sz="2400" dirty="0" smtClean="0"/>
          </a:p>
        </p:txBody>
      </p:sp>
      <p:grpSp>
        <p:nvGrpSpPr>
          <p:cNvPr id="23556" name="Groep 7"/>
          <p:cNvGrpSpPr>
            <a:grpSpLocks/>
          </p:cNvGrpSpPr>
          <p:nvPr/>
        </p:nvGrpSpPr>
        <p:grpSpPr bwMode="auto">
          <a:xfrm>
            <a:off x="901700" y="3429000"/>
            <a:ext cx="6337300" cy="3312785"/>
            <a:chOff x="1966817" y="2514600"/>
            <a:chExt cx="7177183" cy="3459999"/>
          </a:xfrm>
        </p:grpSpPr>
        <p:pic>
          <p:nvPicPr>
            <p:cNvPr id="2356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67000" y="2514600"/>
              <a:ext cx="5619750" cy="307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kstvak 4"/>
            <p:cNvSpPr txBox="1">
              <a:spLocks noChangeArrowheads="1"/>
            </p:cNvSpPr>
            <p:nvPr/>
          </p:nvSpPr>
          <p:spPr bwMode="auto">
            <a:xfrm>
              <a:off x="6446200" y="5428128"/>
              <a:ext cx="2697800" cy="546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</a:rPr>
                <a:t>Paard - </a:t>
              </a:r>
              <a:r>
                <a:rPr lang="nl-NL" sz="1400" dirty="0" err="1" smtClean="0">
                  <a:latin typeface="Calibri" pitchFamily="34" charset="0"/>
                </a:rPr>
                <a:t>topganger</a:t>
              </a:r>
              <a:endParaRPr lang="nl-NL" sz="1400" dirty="0">
                <a:latin typeface="Calibri" pitchFamily="34" charset="0"/>
              </a:endParaRPr>
            </a:p>
            <a:p>
              <a:r>
                <a:rPr lang="nl-NL" sz="1400" dirty="0">
                  <a:latin typeface="Calibri" pitchFamily="34" charset="0"/>
                </a:rPr>
                <a:t>Loopt op de tenen</a:t>
              </a:r>
            </a:p>
          </p:txBody>
        </p:sp>
        <p:sp>
          <p:nvSpPr>
            <p:cNvPr id="23568" name="Tekstvak 5"/>
            <p:cNvSpPr txBox="1">
              <a:spLocks noChangeArrowheads="1"/>
            </p:cNvSpPr>
            <p:nvPr/>
          </p:nvSpPr>
          <p:spPr bwMode="auto">
            <a:xfrm>
              <a:off x="4495800" y="5427077"/>
              <a:ext cx="2697800" cy="546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</a:rPr>
                <a:t>Kat- teenganger</a:t>
              </a:r>
              <a:endParaRPr lang="nl-NL" sz="1400" dirty="0">
                <a:latin typeface="Calibri" pitchFamily="34" charset="0"/>
              </a:endParaRPr>
            </a:p>
            <a:p>
              <a:r>
                <a:rPr lang="nl-NL" sz="1400" dirty="0">
                  <a:latin typeface="Calibri" pitchFamily="34" charset="0"/>
                </a:rPr>
                <a:t>Loopt op hele tenen</a:t>
              </a:r>
            </a:p>
          </p:txBody>
        </p:sp>
        <p:sp>
          <p:nvSpPr>
            <p:cNvPr id="23569" name="Tekstvak 6"/>
            <p:cNvSpPr txBox="1">
              <a:spLocks noChangeArrowheads="1"/>
            </p:cNvSpPr>
            <p:nvPr/>
          </p:nvSpPr>
          <p:spPr bwMode="auto">
            <a:xfrm>
              <a:off x="1966817" y="5428128"/>
              <a:ext cx="2697800" cy="546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</a:rPr>
                <a:t>Beer- zoolganger</a:t>
              </a:r>
              <a:endParaRPr lang="nl-NL" sz="1400" dirty="0">
                <a:latin typeface="Calibri" pitchFamily="34" charset="0"/>
              </a:endParaRPr>
            </a:p>
            <a:p>
              <a:r>
                <a:rPr lang="nl-NL" sz="1400" dirty="0">
                  <a:latin typeface="Calibri" pitchFamily="34" charset="0"/>
                </a:rPr>
                <a:t>Loopt op hele voetzool</a:t>
              </a:r>
            </a:p>
          </p:txBody>
        </p:sp>
      </p:grpSp>
      <p:grpSp>
        <p:nvGrpSpPr>
          <p:cNvPr id="23557" name="Groep 17"/>
          <p:cNvGrpSpPr>
            <a:grpSpLocks/>
          </p:cNvGrpSpPr>
          <p:nvPr/>
        </p:nvGrpSpPr>
        <p:grpSpPr bwMode="auto">
          <a:xfrm>
            <a:off x="6669505" y="4724400"/>
            <a:ext cx="2636420" cy="1755775"/>
            <a:chOff x="6767004" y="5029200"/>
            <a:chExt cx="2310796" cy="1450777"/>
          </a:xfrm>
        </p:grpSpPr>
        <p:pic>
          <p:nvPicPr>
            <p:cNvPr id="23564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67004" y="5029200"/>
              <a:ext cx="1691196" cy="120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5" name="Tekstvak 14"/>
            <p:cNvSpPr txBox="1">
              <a:spLocks noChangeArrowheads="1"/>
            </p:cNvSpPr>
            <p:nvPr/>
          </p:nvSpPr>
          <p:spPr bwMode="auto">
            <a:xfrm>
              <a:off x="6781800" y="6172200"/>
              <a:ext cx="2296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Alleseter</a:t>
              </a:r>
            </a:p>
          </p:txBody>
        </p:sp>
      </p:grpSp>
      <p:grpSp>
        <p:nvGrpSpPr>
          <p:cNvPr id="23558" name="Groep 18"/>
          <p:cNvGrpSpPr>
            <a:grpSpLocks/>
          </p:cNvGrpSpPr>
          <p:nvPr/>
        </p:nvGrpSpPr>
        <p:grpSpPr bwMode="auto">
          <a:xfrm>
            <a:off x="6669506" y="2974976"/>
            <a:ext cx="2712620" cy="1676400"/>
            <a:chOff x="6934200" y="3048000"/>
            <a:chExt cx="2296000" cy="1450777"/>
          </a:xfrm>
        </p:grpSpPr>
        <p:pic>
          <p:nvPicPr>
            <p:cNvPr id="23562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75530" y="3048000"/>
              <a:ext cx="1568396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3" name="Tekstvak 15"/>
            <p:cNvSpPr txBox="1">
              <a:spLocks noChangeArrowheads="1"/>
            </p:cNvSpPr>
            <p:nvPr/>
          </p:nvSpPr>
          <p:spPr bwMode="auto">
            <a:xfrm>
              <a:off x="6934200" y="4191000"/>
              <a:ext cx="2296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Vleeseter</a:t>
              </a:r>
            </a:p>
          </p:txBody>
        </p:sp>
      </p:grpSp>
      <p:grpSp>
        <p:nvGrpSpPr>
          <p:cNvPr id="23559" name="Groep 19"/>
          <p:cNvGrpSpPr>
            <a:grpSpLocks/>
          </p:cNvGrpSpPr>
          <p:nvPr/>
        </p:nvGrpSpPr>
        <p:grpSpPr bwMode="auto">
          <a:xfrm>
            <a:off x="6482068" y="990600"/>
            <a:ext cx="2823858" cy="1984375"/>
            <a:chOff x="6629400" y="1295400"/>
            <a:chExt cx="2296000" cy="1603177"/>
          </a:xfrm>
        </p:grpSpPr>
        <p:pic>
          <p:nvPicPr>
            <p:cNvPr id="23560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81800" y="1295400"/>
              <a:ext cx="1819275" cy="129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1" name="Tekstvak 16"/>
            <p:cNvSpPr txBox="1">
              <a:spLocks noChangeArrowheads="1"/>
            </p:cNvSpPr>
            <p:nvPr/>
          </p:nvSpPr>
          <p:spPr bwMode="auto">
            <a:xfrm>
              <a:off x="6629400" y="2590800"/>
              <a:ext cx="2296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Planteneter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ep 16"/>
          <p:cNvGrpSpPr>
            <a:grpSpLocks/>
          </p:cNvGrpSpPr>
          <p:nvPr/>
        </p:nvGrpSpPr>
        <p:grpSpPr bwMode="auto">
          <a:xfrm>
            <a:off x="5257800" y="3810000"/>
            <a:ext cx="2389188" cy="2719388"/>
            <a:chOff x="5486400" y="3124200"/>
            <a:chExt cx="2388677" cy="2719864"/>
          </a:xfrm>
        </p:grpSpPr>
        <p:pic>
          <p:nvPicPr>
            <p:cNvPr id="2459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3124200"/>
              <a:ext cx="153392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3" name="Tekstvak 11"/>
            <p:cNvSpPr txBox="1">
              <a:spLocks noChangeArrowheads="1"/>
            </p:cNvSpPr>
            <p:nvPr/>
          </p:nvSpPr>
          <p:spPr bwMode="auto">
            <a:xfrm>
              <a:off x="5486400" y="5105400"/>
              <a:ext cx="238867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Zangvogel</a:t>
              </a:r>
            </a:p>
            <a:p>
              <a:r>
                <a:rPr lang="nl-NL" sz="1400">
                  <a:latin typeface="Calibri" pitchFamily="34" charset="0"/>
                </a:rPr>
                <a:t>Vastgrijpen aan </a:t>
              </a:r>
            </a:p>
            <a:p>
              <a:r>
                <a:rPr lang="nl-NL" sz="1400">
                  <a:latin typeface="Calibri" pitchFamily="34" charset="0"/>
                </a:rPr>
                <a:t>takken</a:t>
              </a:r>
            </a:p>
          </p:txBody>
        </p:sp>
      </p:grpSp>
      <p:sp>
        <p:nvSpPr>
          <p:cNvPr id="2457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Poten van vogels</a:t>
            </a:r>
          </a:p>
        </p:txBody>
      </p:sp>
      <p:grpSp>
        <p:nvGrpSpPr>
          <p:cNvPr id="24580" name="Groep 14"/>
          <p:cNvGrpSpPr>
            <a:grpSpLocks/>
          </p:cNvGrpSpPr>
          <p:nvPr/>
        </p:nvGrpSpPr>
        <p:grpSpPr bwMode="auto">
          <a:xfrm>
            <a:off x="1676400" y="3505200"/>
            <a:ext cx="2389188" cy="2871788"/>
            <a:chOff x="1752600" y="1676400"/>
            <a:chExt cx="2388677" cy="2872264"/>
          </a:xfrm>
        </p:grpSpPr>
        <p:pic>
          <p:nvPicPr>
            <p:cNvPr id="24590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81200" y="1676400"/>
              <a:ext cx="1818409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1" name="Tekstvak 8"/>
            <p:cNvSpPr txBox="1">
              <a:spLocks noChangeArrowheads="1"/>
            </p:cNvSpPr>
            <p:nvPr/>
          </p:nvSpPr>
          <p:spPr bwMode="auto">
            <a:xfrm>
              <a:off x="1752600" y="3810000"/>
              <a:ext cx="238867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Watervogel</a:t>
              </a:r>
            </a:p>
            <a:p>
              <a:r>
                <a:rPr lang="nl-NL" sz="1400">
                  <a:latin typeface="Calibri" pitchFamily="34" charset="0"/>
                </a:rPr>
                <a:t>Poten om mee te </a:t>
              </a:r>
            </a:p>
            <a:p>
              <a:r>
                <a:rPr lang="nl-NL" sz="1400">
                  <a:latin typeface="Calibri" pitchFamily="34" charset="0"/>
                </a:rPr>
                <a:t>peddelen</a:t>
              </a:r>
            </a:p>
          </p:txBody>
        </p:sp>
      </p:grpSp>
      <p:grpSp>
        <p:nvGrpSpPr>
          <p:cNvPr id="24581" name="Groep 15"/>
          <p:cNvGrpSpPr>
            <a:grpSpLocks/>
          </p:cNvGrpSpPr>
          <p:nvPr/>
        </p:nvGrpSpPr>
        <p:grpSpPr bwMode="auto">
          <a:xfrm>
            <a:off x="3733800" y="1752600"/>
            <a:ext cx="2389188" cy="2871788"/>
            <a:chOff x="3581400" y="1905000"/>
            <a:chExt cx="2388677" cy="2872264"/>
          </a:xfrm>
        </p:grpSpPr>
        <p:pic>
          <p:nvPicPr>
            <p:cNvPr id="24588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86200" y="1905000"/>
              <a:ext cx="1737116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9" name="Tekstvak 9"/>
            <p:cNvSpPr txBox="1">
              <a:spLocks noChangeArrowheads="1"/>
            </p:cNvSpPr>
            <p:nvPr/>
          </p:nvSpPr>
          <p:spPr bwMode="auto">
            <a:xfrm>
              <a:off x="3581400" y="4038600"/>
              <a:ext cx="238867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Roofvogel</a:t>
              </a:r>
            </a:p>
            <a:p>
              <a:r>
                <a:rPr lang="nl-NL" sz="1400">
                  <a:latin typeface="Calibri" pitchFamily="34" charset="0"/>
                </a:rPr>
                <a:t>Scherpe klauwen om</a:t>
              </a:r>
            </a:p>
            <a:p>
              <a:r>
                <a:rPr lang="nl-NL" sz="1400">
                  <a:latin typeface="Calibri" pitchFamily="34" charset="0"/>
                </a:rPr>
                <a:t>Prooi te grijpen</a:t>
              </a:r>
            </a:p>
          </p:txBody>
        </p:sp>
      </p:grpSp>
      <p:grpSp>
        <p:nvGrpSpPr>
          <p:cNvPr id="24582" name="Groep 17"/>
          <p:cNvGrpSpPr>
            <a:grpSpLocks/>
          </p:cNvGrpSpPr>
          <p:nvPr/>
        </p:nvGrpSpPr>
        <p:grpSpPr bwMode="auto">
          <a:xfrm>
            <a:off x="6477000" y="1600200"/>
            <a:ext cx="2667000" cy="2744788"/>
            <a:chOff x="6755323" y="1905000"/>
            <a:chExt cx="2388677" cy="2447651"/>
          </a:xfrm>
        </p:grpSpPr>
        <p:pic>
          <p:nvPicPr>
            <p:cNvPr id="24586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010400" y="1905000"/>
              <a:ext cx="1828800" cy="20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Tekstvak 10"/>
            <p:cNvSpPr txBox="1">
              <a:spLocks noChangeArrowheads="1"/>
            </p:cNvSpPr>
            <p:nvPr/>
          </p:nvSpPr>
          <p:spPr bwMode="auto">
            <a:xfrm>
              <a:off x="6755323" y="3886200"/>
              <a:ext cx="2388677" cy="466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Loopvogel</a:t>
              </a:r>
            </a:p>
            <a:p>
              <a:r>
                <a:rPr lang="nl-NL" sz="1400">
                  <a:latin typeface="Calibri" pitchFamily="34" charset="0"/>
                </a:rPr>
                <a:t>Kan hard rennen</a:t>
              </a:r>
            </a:p>
          </p:txBody>
        </p:sp>
      </p:grpSp>
      <p:grpSp>
        <p:nvGrpSpPr>
          <p:cNvPr id="24583" name="Groep 13"/>
          <p:cNvGrpSpPr>
            <a:grpSpLocks/>
          </p:cNvGrpSpPr>
          <p:nvPr/>
        </p:nvGrpSpPr>
        <p:grpSpPr bwMode="auto">
          <a:xfrm>
            <a:off x="228600" y="1371600"/>
            <a:ext cx="2389188" cy="3176588"/>
            <a:chOff x="228600" y="1600200"/>
            <a:chExt cx="2388677" cy="3177064"/>
          </a:xfrm>
        </p:grpSpPr>
        <p:pic>
          <p:nvPicPr>
            <p:cNvPr id="24584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3400" y="1600200"/>
              <a:ext cx="1447800" cy="2517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5" name="Tekstvak 12"/>
            <p:cNvSpPr txBox="1">
              <a:spLocks noChangeArrowheads="1"/>
            </p:cNvSpPr>
            <p:nvPr/>
          </p:nvSpPr>
          <p:spPr bwMode="auto">
            <a:xfrm>
              <a:off x="228600" y="4038600"/>
              <a:ext cx="238867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Steltloper</a:t>
              </a:r>
            </a:p>
            <a:p>
              <a:r>
                <a:rPr lang="nl-NL" sz="1400">
                  <a:latin typeface="Calibri" pitchFamily="34" charset="0"/>
                </a:rPr>
                <a:t>Staat makkelijk in</a:t>
              </a:r>
            </a:p>
            <a:p>
              <a:r>
                <a:rPr lang="nl-NL" sz="1400">
                  <a:latin typeface="Calibri" pitchFamily="34" charset="0"/>
                </a:rPr>
                <a:t>ondiep water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Snavels van vogels</a:t>
            </a:r>
          </a:p>
        </p:txBody>
      </p:sp>
      <p:grpSp>
        <p:nvGrpSpPr>
          <p:cNvPr id="25603" name="Groep 16"/>
          <p:cNvGrpSpPr>
            <a:grpSpLocks/>
          </p:cNvGrpSpPr>
          <p:nvPr/>
        </p:nvGrpSpPr>
        <p:grpSpPr bwMode="auto">
          <a:xfrm>
            <a:off x="533400" y="1600200"/>
            <a:ext cx="2389188" cy="1971675"/>
            <a:chOff x="533400" y="1600200"/>
            <a:chExt cx="2388677" cy="1971020"/>
          </a:xfrm>
        </p:grpSpPr>
        <p:pic>
          <p:nvPicPr>
            <p:cNvPr id="25616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5800" y="1600200"/>
              <a:ext cx="1838325" cy="145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7" name="Tekstvak 9"/>
            <p:cNvSpPr txBox="1">
              <a:spLocks noChangeArrowheads="1"/>
            </p:cNvSpPr>
            <p:nvPr/>
          </p:nvSpPr>
          <p:spPr bwMode="auto">
            <a:xfrm>
              <a:off x="533400" y="3048000"/>
              <a:ext cx="23886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Kegelsnavel</a:t>
              </a:r>
            </a:p>
            <a:p>
              <a:r>
                <a:rPr lang="nl-NL" sz="1400">
                  <a:latin typeface="Calibri" pitchFamily="34" charset="0"/>
                </a:rPr>
                <a:t>Zaden kraken</a:t>
              </a:r>
            </a:p>
          </p:txBody>
        </p:sp>
      </p:grpSp>
      <p:grpSp>
        <p:nvGrpSpPr>
          <p:cNvPr id="25604" name="Groep 20"/>
          <p:cNvGrpSpPr>
            <a:grpSpLocks/>
          </p:cNvGrpSpPr>
          <p:nvPr/>
        </p:nvGrpSpPr>
        <p:grpSpPr bwMode="auto">
          <a:xfrm>
            <a:off x="5943600" y="1600200"/>
            <a:ext cx="2465388" cy="1804988"/>
            <a:chOff x="2819400" y="2590800"/>
            <a:chExt cx="2464877" cy="1805464"/>
          </a:xfrm>
        </p:grpSpPr>
        <p:pic>
          <p:nvPicPr>
            <p:cNvPr id="25614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19400" y="2590800"/>
              <a:ext cx="2409825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kstvak 10"/>
            <p:cNvSpPr txBox="1">
              <a:spLocks noChangeArrowheads="1"/>
            </p:cNvSpPr>
            <p:nvPr/>
          </p:nvSpPr>
          <p:spPr bwMode="auto">
            <a:xfrm>
              <a:off x="2895600" y="3657600"/>
              <a:ext cx="2388677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Pincetsnavel</a:t>
              </a:r>
            </a:p>
            <a:p>
              <a:r>
                <a:rPr lang="nl-NL" sz="1400">
                  <a:latin typeface="Calibri" pitchFamily="34" charset="0"/>
                </a:rPr>
                <a:t>Insecten vangen</a:t>
              </a:r>
            </a:p>
            <a:p>
              <a:endParaRPr lang="nl-NL" sz="1400">
                <a:latin typeface="Calibri" pitchFamily="34" charset="0"/>
              </a:endParaRPr>
            </a:p>
          </p:txBody>
        </p:sp>
      </p:grpSp>
      <p:grpSp>
        <p:nvGrpSpPr>
          <p:cNvPr id="25605" name="Groep 14"/>
          <p:cNvGrpSpPr>
            <a:grpSpLocks/>
          </p:cNvGrpSpPr>
          <p:nvPr/>
        </p:nvGrpSpPr>
        <p:grpSpPr bwMode="auto">
          <a:xfrm>
            <a:off x="2971800" y="2971800"/>
            <a:ext cx="3143250" cy="1743075"/>
            <a:chOff x="5486400" y="1524000"/>
            <a:chExt cx="3143250" cy="1742420"/>
          </a:xfrm>
        </p:grpSpPr>
        <p:pic>
          <p:nvPicPr>
            <p:cNvPr id="2561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62600" y="1524000"/>
              <a:ext cx="306705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3" name="Tekstvak 11"/>
            <p:cNvSpPr txBox="1">
              <a:spLocks noChangeArrowheads="1"/>
            </p:cNvSpPr>
            <p:nvPr/>
          </p:nvSpPr>
          <p:spPr bwMode="auto">
            <a:xfrm>
              <a:off x="5486400" y="2743200"/>
              <a:ext cx="23886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Priemsnavel</a:t>
              </a:r>
            </a:p>
            <a:p>
              <a:r>
                <a:rPr lang="nl-NL" sz="1400">
                  <a:latin typeface="Calibri" pitchFamily="34" charset="0"/>
                </a:rPr>
                <a:t>Prikken in de bodem</a:t>
              </a:r>
            </a:p>
          </p:txBody>
        </p:sp>
      </p:grpSp>
      <p:grpSp>
        <p:nvGrpSpPr>
          <p:cNvPr id="25606" name="Groep 17"/>
          <p:cNvGrpSpPr>
            <a:grpSpLocks/>
          </p:cNvGrpSpPr>
          <p:nvPr/>
        </p:nvGrpSpPr>
        <p:grpSpPr bwMode="auto">
          <a:xfrm>
            <a:off x="609600" y="4648200"/>
            <a:ext cx="2389188" cy="1743075"/>
            <a:chOff x="457200" y="4495800"/>
            <a:chExt cx="2388677" cy="1742420"/>
          </a:xfrm>
        </p:grpSpPr>
        <p:pic>
          <p:nvPicPr>
            <p:cNvPr id="25610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0" y="4495800"/>
              <a:ext cx="2105025" cy="147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1" name="Tekstvak 12"/>
            <p:cNvSpPr txBox="1">
              <a:spLocks noChangeArrowheads="1"/>
            </p:cNvSpPr>
            <p:nvPr/>
          </p:nvSpPr>
          <p:spPr bwMode="auto">
            <a:xfrm>
              <a:off x="457200" y="5715000"/>
              <a:ext cx="23886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Haaksnavel</a:t>
              </a:r>
            </a:p>
            <a:p>
              <a:r>
                <a:rPr lang="nl-NL" sz="1400">
                  <a:latin typeface="Calibri" pitchFamily="34" charset="0"/>
                </a:rPr>
                <a:t>Prooi in stukken scheuren</a:t>
              </a:r>
            </a:p>
          </p:txBody>
        </p:sp>
      </p:grpSp>
      <p:grpSp>
        <p:nvGrpSpPr>
          <p:cNvPr id="25607" name="Groep 18"/>
          <p:cNvGrpSpPr>
            <a:grpSpLocks/>
          </p:cNvGrpSpPr>
          <p:nvPr/>
        </p:nvGrpSpPr>
        <p:grpSpPr bwMode="auto">
          <a:xfrm>
            <a:off x="5867400" y="4495800"/>
            <a:ext cx="2447925" cy="1743075"/>
            <a:chOff x="5715000" y="4343400"/>
            <a:chExt cx="2447925" cy="1742420"/>
          </a:xfrm>
        </p:grpSpPr>
        <p:pic>
          <p:nvPicPr>
            <p:cNvPr id="25608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91200" y="4343400"/>
              <a:ext cx="2371725" cy="138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9" name="Tekstvak 13"/>
            <p:cNvSpPr txBox="1">
              <a:spLocks noChangeArrowheads="1"/>
            </p:cNvSpPr>
            <p:nvPr/>
          </p:nvSpPr>
          <p:spPr bwMode="auto">
            <a:xfrm>
              <a:off x="5715000" y="5562600"/>
              <a:ext cx="23886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Zeefsnavel</a:t>
              </a:r>
            </a:p>
            <a:p>
              <a:r>
                <a:rPr lang="nl-NL" sz="1400">
                  <a:latin typeface="Calibri" pitchFamily="34" charset="0"/>
                </a:rPr>
                <a:t>Voedsel uit het water zeven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Aanpassingen van planten</a:t>
            </a:r>
          </a:p>
        </p:txBody>
      </p:sp>
      <p:sp>
        <p:nvSpPr>
          <p:cNvPr id="26627" name="Tijdelijke aanduiding voor inhoud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u="sng" smtClean="0"/>
              <a:t>Bestuiving</a:t>
            </a:r>
            <a:r>
              <a:rPr lang="nl-NL" sz="2400" smtClean="0"/>
              <a:t>:</a:t>
            </a:r>
          </a:p>
          <a:p>
            <a:pPr eaLnBrk="1" hangingPunct="1">
              <a:buFont typeface="Arial" charset="0"/>
              <a:buNone/>
            </a:pPr>
            <a:r>
              <a:rPr lang="nl-NL" sz="2400" smtClean="0"/>
              <a:t>- Insectenbloem</a:t>
            </a:r>
          </a:p>
          <a:p>
            <a:pPr eaLnBrk="1" hangingPunct="1">
              <a:buFont typeface="Arial" charset="0"/>
              <a:buNone/>
            </a:pPr>
            <a:r>
              <a:rPr lang="nl-NL" sz="2400" smtClean="0"/>
              <a:t>- Windbloemen</a:t>
            </a:r>
            <a:br>
              <a:rPr lang="nl-NL" sz="2400" smtClean="0"/>
            </a:br>
            <a:endParaRPr lang="nl-NL" sz="2400" smtClean="0"/>
          </a:p>
          <a:p>
            <a:pPr eaLnBrk="1" hangingPunct="1">
              <a:buFont typeface="Arial" charset="0"/>
              <a:buNone/>
            </a:pPr>
            <a:endParaRPr lang="nl-NL" sz="2400" smtClean="0"/>
          </a:p>
          <a:p>
            <a:pPr eaLnBrk="1" hangingPunct="1">
              <a:buFont typeface="Arial" charset="0"/>
              <a:buNone/>
            </a:pPr>
            <a:endParaRPr lang="nl-NL" sz="2400" smtClean="0"/>
          </a:p>
          <a:p>
            <a:pPr eaLnBrk="1" hangingPunct="1">
              <a:buFont typeface="Arial" charset="0"/>
              <a:buNone/>
            </a:pPr>
            <a:r>
              <a:rPr lang="nl-NL" sz="2400" u="sng" smtClean="0"/>
              <a:t>Zaadverspreiding</a:t>
            </a:r>
            <a:r>
              <a:rPr lang="nl-NL" sz="2400" smtClean="0"/>
              <a:t>:</a:t>
            </a:r>
          </a:p>
          <a:p>
            <a:pPr eaLnBrk="1" hangingPunct="1">
              <a:buFont typeface="Arial" charset="0"/>
              <a:buNone/>
            </a:pPr>
            <a:r>
              <a:rPr lang="nl-NL" sz="2400" smtClean="0"/>
              <a:t>- Wind</a:t>
            </a:r>
          </a:p>
          <a:p>
            <a:pPr eaLnBrk="1" hangingPunct="1">
              <a:buFont typeface="Arial" charset="0"/>
              <a:buNone/>
            </a:pPr>
            <a:r>
              <a:rPr lang="nl-NL" sz="2400" smtClean="0"/>
              <a:t>- Dieren</a:t>
            </a:r>
          </a:p>
          <a:p>
            <a:pPr eaLnBrk="1" hangingPunct="1">
              <a:buFont typeface="Arial" charset="0"/>
              <a:buNone/>
            </a:pPr>
            <a:r>
              <a:rPr lang="nl-NL" sz="2400" smtClean="0"/>
              <a:t>- Water</a:t>
            </a:r>
          </a:p>
          <a:p>
            <a:pPr eaLnBrk="1" hangingPunct="1">
              <a:buFont typeface="Arial" charset="0"/>
              <a:buNone/>
            </a:pPr>
            <a:endParaRPr lang="nl-NL" sz="2400" smtClean="0"/>
          </a:p>
        </p:txBody>
      </p:sp>
      <p:grpSp>
        <p:nvGrpSpPr>
          <p:cNvPr id="26628" name="Groep 5"/>
          <p:cNvGrpSpPr>
            <a:grpSpLocks/>
          </p:cNvGrpSpPr>
          <p:nvPr/>
        </p:nvGrpSpPr>
        <p:grpSpPr bwMode="auto">
          <a:xfrm>
            <a:off x="5715000" y="1752600"/>
            <a:ext cx="2667000" cy="2133600"/>
            <a:chOff x="4495800" y="1752600"/>
            <a:chExt cx="3238500" cy="2656820"/>
          </a:xfrm>
        </p:grpSpPr>
        <p:pic>
          <p:nvPicPr>
            <p:cNvPr id="26638" name="Picture 2" descr="http://www.pauljg.nl/home/WorkImages/060113-Tulp-06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95800" y="1752600"/>
              <a:ext cx="3238500" cy="21451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9" name="Tekstvak 4"/>
            <p:cNvSpPr txBox="1">
              <a:spLocks noChangeArrowheads="1"/>
            </p:cNvSpPr>
            <p:nvPr/>
          </p:nvSpPr>
          <p:spPr bwMode="auto">
            <a:xfrm>
              <a:off x="4495800" y="3886200"/>
              <a:ext cx="23886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Insectenbloem</a:t>
              </a:r>
            </a:p>
            <a:p>
              <a:r>
                <a:rPr lang="nl-NL" sz="1400">
                  <a:latin typeface="Calibri" pitchFamily="34" charset="0"/>
                </a:rPr>
                <a:t>Tulp</a:t>
              </a:r>
            </a:p>
          </p:txBody>
        </p:sp>
      </p:grpSp>
      <p:grpSp>
        <p:nvGrpSpPr>
          <p:cNvPr id="26629" name="Groep 8"/>
          <p:cNvGrpSpPr>
            <a:grpSpLocks/>
          </p:cNvGrpSpPr>
          <p:nvPr/>
        </p:nvGrpSpPr>
        <p:grpSpPr bwMode="auto">
          <a:xfrm>
            <a:off x="2971800" y="1600200"/>
            <a:ext cx="1905000" cy="2438400"/>
            <a:chOff x="2971800" y="2514600"/>
            <a:chExt cx="2362200" cy="2885420"/>
          </a:xfrm>
        </p:grpSpPr>
        <p:pic>
          <p:nvPicPr>
            <p:cNvPr id="26636" name="Picture 4" descr="http://www.kerktuinnpbwassenaar.nl/legendeplanten_etc/legenden/images/grote_brandnetel_xl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1800" y="2514600"/>
              <a:ext cx="2362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kstvak 7"/>
            <p:cNvSpPr txBox="1">
              <a:spLocks noChangeArrowheads="1"/>
            </p:cNvSpPr>
            <p:nvPr/>
          </p:nvSpPr>
          <p:spPr bwMode="auto">
            <a:xfrm>
              <a:off x="2971800" y="4876800"/>
              <a:ext cx="196714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Windbloem</a:t>
              </a:r>
            </a:p>
            <a:p>
              <a:r>
                <a:rPr lang="nl-NL" sz="1400">
                  <a:latin typeface="Calibri" pitchFamily="34" charset="0"/>
                </a:rPr>
                <a:t>Brandnetel</a:t>
              </a:r>
            </a:p>
          </p:txBody>
        </p:sp>
      </p:grpSp>
      <p:grpSp>
        <p:nvGrpSpPr>
          <p:cNvPr id="26630" name="Groep 12"/>
          <p:cNvGrpSpPr>
            <a:grpSpLocks/>
          </p:cNvGrpSpPr>
          <p:nvPr/>
        </p:nvGrpSpPr>
        <p:grpSpPr bwMode="auto">
          <a:xfrm>
            <a:off x="3048000" y="4343400"/>
            <a:ext cx="2016125" cy="2276475"/>
            <a:chOff x="2895600" y="4343400"/>
            <a:chExt cx="2016063" cy="2275820"/>
          </a:xfrm>
        </p:grpSpPr>
        <p:pic>
          <p:nvPicPr>
            <p:cNvPr id="26634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95600" y="4343400"/>
              <a:ext cx="2016063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5" name="Tekstvak 11"/>
            <p:cNvSpPr txBox="1">
              <a:spLocks noChangeArrowheads="1"/>
            </p:cNvSpPr>
            <p:nvPr/>
          </p:nvSpPr>
          <p:spPr bwMode="auto">
            <a:xfrm>
              <a:off x="2895600" y="6096000"/>
              <a:ext cx="158640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Wind</a:t>
              </a:r>
            </a:p>
            <a:p>
              <a:r>
                <a:rPr lang="nl-NL" sz="1400">
                  <a:latin typeface="Calibri" pitchFamily="34" charset="0"/>
                </a:rPr>
                <a:t>Paardenbloem</a:t>
              </a:r>
            </a:p>
          </p:txBody>
        </p:sp>
      </p:grpSp>
      <p:grpSp>
        <p:nvGrpSpPr>
          <p:cNvPr id="26631" name="Groep 15"/>
          <p:cNvGrpSpPr>
            <a:grpSpLocks/>
          </p:cNvGrpSpPr>
          <p:nvPr/>
        </p:nvGrpSpPr>
        <p:grpSpPr bwMode="auto">
          <a:xfrm>
            <a:off x="5486400" y="4343400"/>
            <a:ext cx="2286000" cy="2200275"/>
            <a:chOff x="5105400" y="4343400"/>
            <a:chExt cx="2286000" cy="2199620"/>
          </a:xfrm>
        </p:grpSpPr>
        <p:pic>
          <p:nvPicPr>
            <p:cNvPr id="26632" name="Picture 9" descr="http://lib.store.yahoo.net/lib/herbal-remedies-usa/cleavercloseup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05400" y="4343400"/>
              <a:ext cx="2286000" cy="166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3" name="Tekstvak 14"/>
            <p:cNvSpPr txBox="1">
              <a:spLocks noChangeArrowheads="1"/>
            </p:cNvSpPr>
            <p:nvPr/>
          </p:nvSpPr>
          <p:spPr bwMode="auto">
            <a:xfrm>
              <a:off x="5105400" y="6019800"/>
              <a:ext cx="196714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 u="sng">
                  <a:latin typeface="Calibri" pitchFamily="34" charset="0"/>
                </a:rPr>
                <a:t>Dieren</a:t>
              </a:r>
            </a:p>
            <a:p>
              <a:r>
                <a:rPr lang="nl-NL" sz="1400">
                  <a:latin typeface="Calibri" pitchFamily="34" charset="0"/>
                </a:rPr>
                <a:t>Kleefkruid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Biotische factoren</a:t>
            </a:r>
          </a:p>
        </p:txBody>
      </p:sp>
      <p:sp>
        <p:nvSpPr>
          <p:cNvPr id="409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smtClean="0"/>
              <a:t>Invloeden uit de </a:t>
            </a:r>
            <a:r>
              <a:rPr lang="nl-NL" sz="2400" u="sng" smtClean="0"/>
              <a:t>levende natuur</a:t>
            </a:r>
          </a:p>
        </p:txBody>
      </p:sp>
      <p:grpSp>
        <p:nvGrpSpPr>
          <p:cNvPr id="4100" name="Groep 14"/>
          <p:cNvGrpSpPr>
            <a:grpSpLocks/>
          </p:cNvGrpSpPr>
          <p:nvPr/>
        </p:nvGrpSpPr>
        <p:grpSpPr bwMode="auto">
          <a:xfrm>
            <a:off x="152400" y="3581400"/>
            <a:ext cx="2895600" cy="2441575"/>
            <a:chOff x="381000" y="3581400"/>
            <a:chExt cx="2895600" cy="2441377"/>
          </a:xfrm>
        </p:grpSpPr>
        <p:pic>
          <p:nvPicPr>
            <p:cNvPr id="4107" name="Picture 14" descr="http://2.bp.blogspot.com/_xZSFNXh2CBM/Sw8fIShv4tI/AAAAAAAAFNo/su-ftelQ-I4/s1600/spreeuw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0" y="3581400"/>
              <a:ext cx="2895600" cy="2110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8" name="Tekstvak 10"/>
            <p:cNvSpPr txBox="1">
              <a:spLocks noChangeArrowheads="1"/>
            </p:cNvSpPr>
            <p:nvPr/>
          </p:nvSpPr>
          <p:spPr bwMode="auto">
            <a:xfrm>
              <a:off x="381000" y="5715000"/>
              <a:ext cx="1524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Zwerm spreeuwen</a:t>
              </a:r>
            </a:p>
          </p:txBody>
        </p:sp>
      </p:grpSp>
      <p:grpSp>
        <p:nvGrpSpPr>
          <p:cNvPr id="4101" name="Groep 13"/>
          <p:cNvGrpSpPr>
            <a:grpSpLocks/>
          </p:cNvGrpSpPr>
          <p:nvPr/>
        </p:nvGrpSpPr>
        <p:grpSpPr bwMode="auto">
          <a:xfrm>
            <a:off x="3048000" y="3581400"/>
            <a:ext cx="3162300" cy="2365375"/>
            <a:chOff x="3200400" y="3581400"/>
            <a:chExt cx="3162586" cy="2365177"/>
          </a:xfrm>
        </p:grpSpPr>
        <p:pic>
          <p:nvPicPr>
            <p:cNvPr id="4105" name="Picture 10" descr="http://static.zoom.nl/62073AC0D51F160D48AFE9CF625834FD-buizerd-met-prooi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00400" y="3581400"/>
              <a:ext cx="3162586" cy="210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6" name="Tekstvak 12"/>
            <p:cNvSpPr txBox="1">
              <a:spLocks noChangeArrowheads="1"/>
            </p:cNvSpPr>
            <p:nvPr/>
          </p:nvSpPr>
          <p:spPr bwMode="auto">
            <a:xfrm>
              <a:off x="3276600" y="5638800"/>
              <a:ext cx="1524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Buizerd </a:t>
              </a:r>
            </a:p>
          </p:txBody>
        </p:sp>
      </p:grpSp>
      <p:grpSp>
        <p:nvGrpSpPr>
          <p:cNvPr id="4102" name="Groep 15"/>
          <p:cNvGrpSpPr>
            <a:grpSpLocks/>
          </p:cNvGrpSpPr>
          <p:nvPr/>
        </p:nvGrpSpPr>
        <p:grpSpPr bwMode="auto">
          <a:xfrm>
            <a:off x="6096000" y="1752600"/>
            <a:ext cx="2819400" cy="4575175"/>
            <a:chOff x="6096000" y="1752600"/>
            <a:chExt cx="2819400" cy="4574977"/>
          </a:xfrm>
        </p:grpSpPr>
        <p:pic>
          <p:nvPicPr>
            <p:cNvPr id="4103" name="Picture 12" descr="Eikenprocessierup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00" y="1752600"/>
              <a:ext cx="2819400" cy="4301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4" name="Tekstvak 11"/>
            <p:cNvSpPr txBox="1">
              <a:spLocks noChangeArrowheads="1"/>
            </p:cNvSpPr>
            <p:nvPr/>
          </p:nvSpPr>
          <p:spPr bwMode="auto">
            <a:xfrm>
              <a:off x="6096000" y="6019800"/>
              <a:ext cx="1905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Eiken processie rups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457200" y="34925"/>
            <a:ext cx="8229600" cy="1143000"/>
          </a:xfrm>
        </p:spPr>
        <p:txBody>
          <a:bodyPr/>
          <a:lstStyle/>
          <a:p>
            <a:pPr marL="0" indent="0"/>
            <a:r>
              <a:rPr lang="nl-NL" sz="4000" dirty="0"/>
              <a:t>Aanpassingen bij planten aan de hoeveelheid licht.</a:t>
            </a:r>
          </a:p>
        </p:txBody>
      </p:sp>
      <p:sp>
        <p:nvSpPr>
          <p:cNvPr id="27651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1320799"/>
            <a:ext cx="8419306" cy="2057400"/>
          </a:xfrm>
        </p:spPr>
        <p:txBody>
          <a:bodyPr/>
          <a:lstStyle/>
          <a:p>
            <a:pPr>
              <a:buFontTx/>
              <a:buChar char="-"/>
            </a:pPr>
            <a:r>
              <a:rPr lang="nl-NL" sz="1800" b="1" dirty="0" smtClean="0"/>
              <a:t>Zonplanten</a:t>
            </a:r>
            <a:r>
              <a:rPr lang="nl-NL" sz="1800" dirty="0"/>
              <a:t>: groeien het best bij veel licht (bijv. in het open veld</a:t>
            </a:r>
            <a:r>
              <a:rPr lang="nl-NL" sz="1800" dirty="0" smtClean="0"/>
              <a:t>).</a:t>
            </a:r>
            <a:endParaRPr lang="nl-NL" sz="1800" dirty="0"/>
          </a:p>
          <a:p>
            <a:pPr>
              <a:buFontTx/>
              <a:buChar char="-"/>
            </a:pPr>
            <a:r>
              <a:rPr lang="nl-NL" sz="1800" b="1" dirty="0" smtClean="0"/>
              <a:t>Schaduwplanten</a:t>
            </a:r>
            <a:r>
              <a:rPr lang="nl-NL" sz="1800" dirty="0"/>
              <a:t>: groeien het best bij weinig licht (bijv. op de bodem van een loofbos</a:t>
            </a:r>
            <a:r>
              <a:rPr lang="nl-NL" sz="1800" dirty="0" smtClean="0"/>
              <a:t>).</a:t>
            </a:r>
          </a:p>
          <a:p>
            <a:pPr>
              <a:buFontTx/>
              <a:buChar char="-"/>
            </a:pPr>
            <a:r>
              <a:rPr lang="nl-NL" sz="1800" b="1" dirty="0" smtClean="0"/>
              <a:t>Voorjaarsbloeiers</a:t>
            </a:r>
            <a:r>
              <a:rPr lang="nl-NL" sz="1800" dirty="0"/>
              <a:t>: op de bodem van een loofbos bloeien veel schaduwplanten vroeg in het voorjaar, doordat de hoeveelheid licht dan het grootst is.</a:t>
            </a:r>
          </a:p>
          <a:p>
            <a:pPr eaLnBrk="1" hangingPunct="1">
              <a:buFontTx/>
              <a:buChar char="-"/>
            </a:pPr>
            <a:endParaRPr lang="nl-NL" sz="1800" dirty="0" smtClean="0"/>
          </a:p>
        </p:txBody>
      </p:sp>
      <p:sp>
        <p:nvSpPr>
          <p:cNvPr id="27655" name="AutoShape 12" descr="data:image/jpg;base64,/9j/4AAQSkZJRgABAQAAAQABAAD/2wBDAAkGBwgHBgkIBwgKCgkLDRYPDQwMDRsUFRAWIB0iIiAdHx8kKDQsJCYxJx8fLT0tMTU3Ojo6Iys/RD84QzQ5Ojf/2wBDAQoKCg0MDRoPDxo3JR8lNzc3Nzc3Nzc3Nzc3Nzc3Nzc3Nzc3Nzc3Nzc3Nzc3Nzc3Nzc3Nzc3Nzc3Nzc3Nzc3Nzf/wAARCAC+AJIDASIAAhEBAxEB/8QAHAAAAQUBAQEAAAAAAAAAAAAABQIDBAYHAAEI/8QAPhAAAgEDAgQEBQIFAQUJAAAAAQIDAAQRBSEGEjFBEyJRYQcUMnGBkaEjQlKxwSQVFjNy8DRDVGKSorLR4f/EABkBAAMBAQEAAAAAAAAAAAAAAAECAwQABf/EACQRAAICAgIDAAIDAQAAAAAAAAABAhEDIRIxBBNBIjIzUWFC/9oADAMBAAIRAxEAPwChgbKw6Eb1IjG/N6U3HA6rj+UjIpTyC2Qu/wCK8itmKLSZ7ezgRkMcD09aCyM87ZIwvanXL3cvMxPL6U+sQACgYFVckh5TbdsipFilOAFp9hgVFmO2PWuTtijB3NOWy886iiejcOavrQY6Vp9xchdiyJ5R92Ow/WjOj/DziO71U2k9jLZ+GnO8syHlAPpjZj7A1TrZRRbBk0UccHM0Z5ehbG2fvQuaWMbx4AFbvqXC6waTDp0dtz2aRcr5GM+pJ9e/3r591q3+T1K6t4i7RJIwjZhglc7H9MUMOb3NxqqG9bjsmRvzYf161YuHb4xzNauQUPSqvpMcly6wpkk9at6afb2Nv47kCRB1oq4yKJWgTxhpixzfNQ4Hriqzk4C0e1bVTPauGOx6VXGfYGrdizRJ8Mhcipen7PvQ9LgHA6VLtJ8zAdanNOich6/OM5pzTm5oT7U3fjKGu0sERtmpVeMWtEyupNdUhA1bDmjx3WlMkUqcrqMGm7I4JzT06EHIPWj2hX2RJLAJvBjFQpC0X1jBokkjIfanJ4Y518wocfpyYCd9qK8E6RDr/Fdhp9yT8u7F5QNuZVBYjPvjH5oVeQNESRnHtWp/DHhU6JeJruqy27pJAPlTE5IHOBlj09eXH39qvijbLY1bNYtba10+1itbSCOCGMcqRxqFVR7CpIAIqLczQqBI7gBaQNVtS31jHrW1yS7NJOwANhWd/Fvg7T9W0C51SKJYdQs4udZEGPEUblWHfvg1dxqdr4oXxMA/zHYUK46YycKX6wuPMgz38uRn9qSUouLaOMH4a05bODxZB529ag8QXhkk+XRj70V1K7W2gKqcYGAKqckhYmV/qY1mTb2FKiNdHnATsO1R2iyKlyptzUxkVWDsjNuyP8uc7VMso+WZc0nO1OW7YlWmltMRsmXXSvLMeQ0q6OVpNkfIayf8C/B6ur2upLFDEA5Rn1qWfMuaiRnmVcbbVIRwNiKXE7FapkZ9mORXscmBg11wMUyuxwetUS2BHlyAyGhj3N3Avgx3Eyw5yI/EPLn7ZxRSQYXIFRLiJZNwBTrQ6dGm6NxlZ3emwPcXgWURjxFeQZU9+pqVY8SW1/NMtnKHWIgE59axGWAq59Km6dqFxp8vjWz8rAbgjIb7imk+RVTZseocQ2Nq3y17fLBI68wUZL49tuvpQyx4rie2EWp2rXDP5MB+VWHuP/qs/OovqmofNXKxLIqBcIMDbO/U+te3V4VlUL1DA4qcrS4xLK2mxjWBJdapJbqhyJCAi5PfYCmtZ0e502G1kugFM4Y+GeqYON/uCDWlaXwvLds2sW9rNMZYwRyL0wN8Z65wOn+a74l8J6ldx6bPp1hcXDIjLIsURYr0IyB+aljzZJTiuOmdK3EycjmjHrUOTymjF9pl/p0gTULK4tWboJoymftkUKukxmtcHToSrQ0r8wp2I4kU+9RIyRmvROQ4HfNXaE4hifdBXll/wzXjHMKn2pVmMQmsT/UT4PV1dXUgoWhfyJ9qfU+veoFrMssZI+oNk1KDEr70kNME/wBmOsocDPY1HmUhiRUlDkfeksNvWrgIkUhZirU2y8knqtPcmH5hXHDNymg2cQrmDO4qNHayTMFiQsx6AUXZA222fSpccYsbBp1AMj4xkdM9KWUnEZMTpXCN1cx88d3BFcA58N845f8AmGd/x+atHAvAMtxr7S6/CptbdedUWQMszZ2B78o77b1QzLcxzi6gmkSZTs6tvn/rtWifDTjSe81qDStQhjEk6sqzJlcsBnBHTsemKOP2OaumjRimujZYgqoFUAKBgADGBSyM00GVEDM647nO1exXEUwJjcNivSTKAzijR7TXNFuLG+jDJIuEbG6N2Ye4NfK1/H4byRnGUYqcdMg4r6w1wzHSrr5MB7oRMYU5gOd8HA/WvmjiLhTXNFgS41WxkjWUFyw8wQ56MwyAT1xmoZE+Vo5lWiTLkUoWoL5JxXqgiQHFSGAyMGhKTRCToez5AgOTUmFeSPfrUEnlYHP5p75ncLnNQlG0TdkrNdTfMPWuqfFgo80eb+K6E/UM0aG1VW0l8O5Q9s4q0oeZQa7KuM7BPux2I9RS2pgnlINP5ytFvQBojfNTtC0xNV1aCBmKRtlpGU7hRucf2qD3I9aJ8Nytb6zBy/z5Xb3FdB/krORpFlY6bYxeHa20SLjBOMlvuT1rprCwkbme1gYkd4xURRKcHJ3pBmlx3rdJx+oskIvOG9I1EfLraRQyt5Y5YUCsp7HbqPY1TtCvtD4ec3s9vdnWbQyxhY8GJySRnc5UgZH771cjeSWiPdKMtCpcD3AJrKZ1kL+LMGzJlgSOu/X9c1kyTp2gyaiaTovGUerRxgu6TseUxOpIDexxvV4MccVs0bXJa5H8yg8o9v8A9rBNHn+RuTMoyVIYfcVsVtdrcQRzI2UkUMp9QRmhCfJu0UxycuwzpNjdTXqSyyqYYzkgNnm/FWMRRiMx8i8hGCuNj60J4eyI5HY4XA60Y5lIz29a2Y1+I58y/FHSLXReM722sI1igcLKsajZOYZIHtnNVJ2AXY71rvxH4S1HVuM7i6iQfKPBzfNHJji8OPdXI+k5Hf8AqFZaLZe/3qcuyGTTIkjZVd6QD/Eqe1spGBTQs+Vi2aXQlo7n9/3rqSY29K6ko4h75yOtWjTJhNaoQdxsaq9E9EuvBuDG30ybY967PHlE6StB5xkU4h2Fcydq9xgVmg7RIQT5qK2WowWcIaOz/wBWEKrNz7b/AMxHrQiTptS4jlKKbi9BL3p/G9gLRItRs5xOq4MkRBDkfcjFDouNJPn+eSzjayOxhU4bGdiG/qH6VVWG2KR061R5ZMZTZetZ4s0yGy59G8V7p25WW5iHKi/bv6VRtSvWvGj/AIMMMcYKpFCpCqCST1JPU14dxTD4/NLKV7C5OTJmkT6dGZItVt3eFsMJIjh1I7fY1btK4w0hYDE5jtI4fJHHI2/KBgVTRZRy2sckcnn8wde+d/8AGKr+qI0TqCCD7jFHFK5Uh4No0nWfiNdoPl9FKCD+d2TPOfb2FVl+LdckH/b5EHQ8gC5/SqzbXcaRnxMgj07002pqX2G1aUpHPm2Gjf3RjmjN1PyTHMqeI2JD6sM7/mo+3aoQv4T171Liyy8x2B6UHf0Rp/RWM12BXZPpSqAgjkHpXUvB966gEA4p+2id2Drkcp60iNS78oozaRCO1xjemlKiqVugpp8wnhGT51GCKkEUIsMwOZCSB3ovFLHOvNEwIrE4uLv4RkqYzIteRbAin2G2KYYFH9jTppoUcIptxTgORXEZoBHtL0y81W6+XsYTI4HMxJwqL6k9hRmK2tdOsri1uL22uGY58NY+ZQ3/ADHB+xFQ9Oub8Wx0rTc897IoYKAGc9AM+n7VqfDfw+0vT4FfU4kvbwjLs+6KfQDv9z1oRxZMz/F0i2Nf0ZVa2i4ke2VwCo5h1wd+h9PvVR1uN2USHc53r6pj0bTYlYRWUEYYYYIgGR+KEanwHwzqMTJPpUa5GzQs0ZHvsa0Y/FnGfJsr6/6PlJ88tRe9X74l8FnhHVI0gkaWyulLQO+OYY6q2O4yN++1Ud4/NmtMdaO60NnIwasFhcRywqobBA6GgjrhabhZkfynFdKPJAkrRaWZVwpxk9K5UBYD9ft3oALiVmGWO3SjVrK72vnzlv7D/r9qhNcURlHiOm8uAcKi8vbbtXV6IxjpXVn5iWD9MgDHmNGY1AjwwqDp3KNhTt1MVVuTJx6VSVvIU2RNWuhHH4cZxn3ofpuqSWU2QxKE+YGo928jyZYHFR60xxpxpjqOjQba4iu4hJCQQR09KWyAiqZpGoyWc4AbyHbBq5wzJOgZD26ViyY3jl/hGUHE9treS4njt4Rl5GCjNadonw8tPBRr2JpmOCzOxUfgCqNwxJFBr1nJP9AfH6itxtbwSxc0e9afHUWtlMUFLbAI4O0rS7iG+sbaTxYTzAl8gfirLZTLNbowI6VEv7sG3MQkSN3GAZDgfrUbStTs4ee3knQFD9ZOFP2NWXGLpdGlJIOZrwtigWu8XaPott4090krMPJFCwZm/fYe5pXD/FOk69bCSzuUEuPPBIwDoft3+42qnJdWC0UX4uafNruoWFqFItrOJpZX6bsQAM9vp/es74g4Ztjw6NR0iJALRzHclWLFt9yTnqCR+D7VuPFcF5dpNBpGlm6mmtHhM7zCOFQ/r3YjGRjpVS4P4O1fT+GtX0fVLZVa85woDhwQUAzkdN/7Vg8hZINTTfYJLdowRxkVHxiQVqY+DHEzWRnMlgJgM/LmY8325scv71nWsaddaZeSWt7A8FxE3K8bjBU1sWtCjNvGZJQijzEgCrFEgChR9C4FDtItzjxsZyOUfbuf8UZT6cED71i8iaukQyPdDotwQDmupPN7murHbEtALQ3ZpZATRmWMfLkgDOTQXRf4cjn1o7OcWgPrW7J/IXXZWdVBVwoG1D6I6k3PKAKjCHlBz1rTB1HYyYwu7AD1qymRoQgRiGABO9A54PBjVwd+tKh1BjITKc5GKXJHmrQyRoPC+qaQ86trE88TRkGMQxhuc+5JGB0/Wtv4XubK/wBLgubeVfpKupYZXBOMjscV8usS0YdTg9QRUux1uW3CrMOZfXuKljfDpAS49G78TcR6X/tSOxS4GUB55eYeGG/pz60Ovp47e0luZWHhBSSc9R7euazS3uoLuPnhfJ9KU4OMZOB2qcsnJ7JPOxu7l8WZpORY8nZUGAKVoNubvV7dH/4TTKrD2zvTTqelEeGVWTUoUGVZJebIOM43/wAAVObapomnbN80a4aaEKEVY0UBQoAx7fpRPFBNOV7d4gN1kXmxRnJr0sbuOzaKwKyr466DbXunWGoKqpdJMIWfG7xkE4P2IyPua1J2ZQe9UT4n+HccOzNLzc0MiGMjpzkkb/jNLnlxg6BLpmKxxCIKqDHKMDFLYYUL2pwrgZ6fem8scj+UHua8e+W2YRGK6vc11E4GQWFzZSkTLsejA7H80SuW/wBKB3opByMOSRBg9VPSmtS00C2Z4OZkG+O4qkfJUp/kXhK2UyXzXBJ9a8c7gUp9pG9QaQR5969AYbv5M4UdAKhgjlPr607cHmkNM4q0VSKhXT5vEgKsdxXky+WoNtIYpQex61Nlk5nHv0qMo1K0cMwyTW8wMTFT7VYtK1W4uJ1t3TnZu/pihcVlcXTBLS3kmlx9MSFjj7CrTwzw1qttcu91YXELtGQiyRlSfXbr2FTzU4OVEpRT+DCXLyyNlY3jB5SUO6/cVK0LUbPTtbguL0s1tDcIzhBk8oIJ2qJecOano8hu7mwvIonJZnIBU/cjpQe8kZnzjA657mpevaE4rtG+ah8R9DhsuewW4nuAuI0MRQZ7ZJ6D7VWdK+K+qQOw1G2guUJ6oPDYf3B/Ss6gu5JIlDJykDqe9KY9NhvVlkkCWaVmr6v8VYZLeFNHtJROzKXM4GAOpAwd/TNQOK+ObDXNENimmyrKzBuYy+VGHcY+rvsaz60U8zPgeXp9zUqC1uLpsW8MkpPdVJrNn8iTfFA90miNKSdvWmm8qkUXGhai+/y/KP8AzMBSxwzetvJJAg93zWVEyumTeuqyf7pyf+Mi/wDSa6ntHHs9ugbOME09b864wQRRQ28UyZGKhPbSRPlOvasN2cA9T0GzkYzpC5ZvrWNsfkVW5dK838GRWTODzDBWtEjPOd9iKEa9peFN3bL5v+8Ud/cVpweVOL4yY6k0UW70O5TLwFbhep5Mg/pQto2RsOpU+hFWlXHic6uwb0z0rrnw58fMRBnA2YjrXpw8iS01Y6zP6VuBOZjRTSNPk1LVrKxjPKbiZYubGeUE7n8Df8U4tirNiHALdj0qxfD3TXm4sg8STwDaBpyMZLY2C/ksBVfapdDxyJ9H0Nw1ounaJpcNrpVusUQXdgPNIf6mPc0W5RnOBn1ofpLulqiSA5AxU0SgnFXVUWoU6qykMAQdiD3rCPjVw/ZaVqNrdafCkKXit4kSDChlxkgdsgj8it2bJxisz+K3DF/rjS3iPyQWNk8qAjIdg2XBP8p5QuOxx2qeVa0LJWiiaPp+nz6fBLdtLzeGvQbVOjtdCDr5kOP6jipfDEYbQbJjy4MY/bI/xUu9SBEd3hjYRgnJUZrxpZJJtWYtfRiCTSIzlI7TIGxIz/ep0d6JE5UlUr2VcAfpVDlVWkJ5F3PYV4JGhIMbMpHTBpOw2XzKHeuITqKqdprroMXG4zjNHLW+iuFDROCD2711NHBDauqP4w966uAQo35DkVLVlkXDfrQdJW7VIhldGBznPas1UdZKnhxup/NOWrnl5JRn0z3r0OrqBihGraubCTwRFzHHWu4OT0FMHcUaJ4PNeWafwju6/wBNVfxCRjOR71aJeIpprRoREqs3lLHfaog0SFmUeIfMMnAxW7DNxjWQ5geI7ggA/etJ+HnElvYmO3vtLinlRWaC45VWSNT1XJG4zWf3VqLacou+Dsc70d4Vjmm1SBTMfDhVpOUnsRjH71qg2pJoMZU7RtOncW2c21zEbfc4I8wx70UbV9M8AzfOQ8o32bf9OtZTeapb6dfQ20ySMZh9SAbfv71PklhQvlXblOM9N8ZrXLK4rZpjO0XJeNbIAq8E3iZPKFwQR277Vk3xO4x1DVrr5SMtbWcakeGjn+Jk783TPTpVk0ydBqEM8yc6Bt1rO+NoRBr97EpyviZGfQgH/NQ97mlsEptqy5cKnPDlg3YRt/8AI17xHOsNmyjrKwBPtXnBq83DFnnsXH/vND+KZD8zHEfpEea8yf7syvsCb01KDnHapdrD8zJyDA+5pm6jEbsAScE9sUF2Agy+namBdSW8nPE5UinJXJofcOebFascbGQZHFF4AB5NvauqsNfFSV5ehxXVo9P+D8T/2Q=="/>
          <p:cNvSpPr>
            <a:spLocks noChangeAspect="1" noChangeArrowheads="1"/>
          </p:cNvSpPr>
          <p:nvPr/>
        </p:nvSpPr>
        <p:spPr bwMode="auto">
          <a:xfrm>
            <a:off x="144463" y="-746125"/>
            <a:ext cx="12001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971800"/>
            <a:ext cx="545782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Aanpassingen bij landplanten die in een vochtig milieu leven.</a:t>
            </a:r>
            <a:br>
              <a:rPr lang="nl-NL" sz="3600" dirty="0"/>
            </a:b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71600"/>
            <a:ext cx="5867400" cy="2590800"/>
          </a:xfrm>
        </p:spPr>
        <p:txBody>
          <a:bodyPr/>
          <a:lstStyle/>
          <a:p>
            <a:pPr>
              <a:buFontTx/>
              <a:buChar char="-"/>
            </a:pPr>
            <a:r>
              <a:rPr lang="nl-NL" sz="2000" dirty="0" smtClean="0"/>
              <a:t>Veel huidmondjes.</a:t>
            </a:r>
          </a:p>
          <a:p>
            <a:pPr>
              <a:buFontTx/>
              <a:buChar char="-"/>
            </a:pPr>
            <a:r>
              <a:rPr lang="nl-NL" sz="2000" dirty="0" smtClean="0"/>
              <a:t>Oppervlakkig </a:t>
            </a:r>
            <a:r>
              <a:rPr lang="nl-NL" sz="2000" dirty="0"/>
              <a:t>gelegen </a:t>
            </a:r>
            <a:r>
              <a:rPr lang="nl-NL" sz="2000" dirty="0" smtClean="0"/>
              <a:t>huidmondjes.</a:t>
            </a:r>
          </a:p>
          <a:p>
            <a:pPr>
              <a:buFontTx/>
              <a:buChar char="-"/>
            </a:pPr>
            <a:r>
              <a:rPr lang="nl-NL" sz="2000" dirty="0" smtClean="0"/>
              <a:t>Grote</a:t>
            </a:r>
            <a:r>
              <a:rPr lang="nl-NL" sz="2000" dirty="0"/>
              <a:t>, platte </a:t>
            </a:r>
            <a:r>
              <a:rPr lang="nl-NL" sz="2000" dirty="0" smtClean="0"/>
              <a:t>bladeren.</a:t>
            </a:r>
          </a:p>
          <a:p>
            <a:pPr>
              <a:buFontTx/>
              <a:buChar char="-"/>
            </a:pPr>
            <a:r>
              <a:rPr lang="nl-NL" sz="2000" dirty="0" smtClean="0"/>
              <a:t>Kale bladeren.</a:t>
            </a:r>
          </a:p>
          <a:p>
            <a:pPr>
              <a:buFontTx/>
              <a:buChar char="-"/>
            </a:pPr>
            <a:r>
              <a:rPr lang="nl-NL" sz="2000" dirty="0" smtClean="0"/>
              <a:t>Een </a:t>
            </a:r>
            <a:r>
              <a:rPr lang="nl-NL" sz="2000" dirty="0"/>
              <a:t>dun waslaagje om de </a:t>
            </a:r>
            <a:r>
              <a:rPr lang="nl-NL" sz="2000" dirty="0" smtClean="0"/>
              <a:t>bladeren.</a:t>
            </a:r>
          </a:p>
          <a:p>
            <a:pPr>
              <a:buFontTx/>
              <a:buChar char="-"/>
            </a:pPr>
            <a:r>
              <a:rPr lang="nl-NL" sz="2000" dirty="0" smtClean="0"/>
              <a:t>Een </a:t>
            </a:r>
            <a:r>
              <a:rPr lang="nl-NL" sz="2000" dirty="0"/>
              <a:t>zwak ontwikkeld wortelstelsel.</a:t>
            </a:r>
          </a:p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599" y="3810000"/>
            <a:ext cx="663416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5259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oyalhigh.edin.sch.uk/departments/departments/CDT/ahgc_0708/various/cactus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Aanpassingen bij landplanten die in een droog milieu leven.</a:t>
            </a:r>
            <a:br>
              <a:rPr lang="nl-NL" sz="3600" dirty="0"/>
            </a:b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3048000"/>
          </a:xfrm>
        </p:spPr>
        <p:txBody>
          <a:bodyPr/>
          <a:lstStyle/>
          <a:p>
            <a:pPr>
              <a:buFontTx/>
              <a:buChar char="-"/>
            </a:pPr>
            <a:r>
              <a:rPr lang="nl-NL" sz="2000" dirty="0" smtClean="0"/>
              <a:t>Weinig </a:t>
            </a:r>
            <a:r>
              <a:rPr lang="nl-NL" sz="2000" dirty="0"/>
              <a:t>huidmondjes, alleen aan de onderkant van de </a:t>
            </a:r>
            <a:r>
              <a:rPr lang="nl-NL" sz="2000" dirty="0" smtClean="0"/>
              <a:t>bladeren.</a:t>
            </a:r>
          </a:p>
          <a:p>
            <a:pPr>
              <a:buFontTx/>
              <a:buChar char="-"/>
            </a:pPr>
            <a:r>
              <a:rPr lang="nl-NL" sz="2000" dirty="0" smtClean="0"/>
              <a:t>Diep </a:t>
            </a:r>
            <a:r>
              <a:rPr lang="nl-NL" sz="2000" dirty="0"/>
              <a:t>verzonken </a:t>
            </a:r>
            <a:r>
              <a:rPr lang="nl-NL" sz="2000" dirty="0" smtClean="0"/>
              <a:t>huidmondjes.</a:t>
            </a:r>
          </a:p>
          <a:p>
            <a:pPr>
              <a:buFontTx/>
              <a:buChar char="-"/>
            </a:pPr>
            <a:r>
              <a:rPr lang="nl-NL" sz="2000" dirty="0" smtClean="0"/>
              <a:t>Kleine</a:t>
            </a:r>
            <a:r>
              <a:rPr lang="nl-NL" sz="2000" dirty="0"/>
              <a:t>, dikke bladeren (bij cactussen stekels of harde haren, geen huidmondjes</a:t>
            </a:r>
            <a:r>
              <a:rPr lang="nl-NL" sz="2000" dirty="0" smtClean="0"/>
              <a:t>).</a:t>
            </a:r>
          </a:p>
          <a:p>
            <a:pPr>
              <a:buFontTx/>
              <a:buChar char="-"/>
            </a:pPr>
            <a:r>
              <a:rPr lang="nl-NL" sz="2000" dirty="0" smtClean="0"/>
              <a:t>Behaarde bladeren.</a:t>
            </a:r>
          </a:p>
          <a:p>
            <a:pPr>
              <a:buFontTx/>
              <a:buChar char="-"/>
            </a:pPr>
            <a:r>
              <a:rPr lang="nl-NL" sz="2000" dirty="0" smtClean="0"/>
              <a:t>Een </a:t>
            </a:r>
            <a:r>
              <a:rPr lang="nl-NL" sz="2000" dirty="0"/>
              <a:t>dikke waslaag om de </a:t>
            </a:r>
            <a:r>
              <a:rPr lang="nl-NL" sz="2000" dirty="0" smtClean="0"/>
              <a:t>bladeren.</a:t>
            </a:r>
          </a:p>
          <a:p>
            <a:pPr>
              <a:buFontTx/>
              <a:buChar char="-"/>
            </a:pPr>
            <a:r>
              <a:rPr lang="nl-NL" sz="2000" dirty="0" smtClean="0"/>
              <a:t>Soms </a:t>
            </a:r>
            <a:r>
              <a:rPr lang="nl-NL" sz="2000" dirty="0"/>
              <a:t>opslag van water in de </a:t>
            </a:r>
            <a:r>
              <a:rPr lang="nl-NL" sz="2000" dirty="0" smtClean="0"/>
              <a:t/>
            </a:r>
            <a:br>
              <a:rPr lang="nl-NL" sz="2000" dirty="0" smtClean="0"/>
            </a:br>
            <a:r>
              <a:rPr lang="nl-NL" sz="2000" dirty="0" smtClean="0"/>
              <a:t>stengels </a:t>
            </a:r>
            <a:r>
              <a:rPr lang="nl-NL" sz="2000" dirty="0"/>
              <a:t>(bijv. bij cactussen</a:t>
            </a:r>
            <a:r>
              <a:rPr lang="nl-NL" sz="2000" dirty="0" smtClean="0"/>
              <a:t>).</a:t>
            </a:r>
          </a:p>
          <a:p>
            <a:pPr>
              <a:buFontTx/>
              <a:buChar char="-"/>
            </a:pPr>
            <a:r>
              <a:rPr lang="nl-NL" sz="2000" dirty="0" smtClean="0"/>
              <a:t>Een </a:t>
            </a:r>
            <a:r>
              <a:rPr lang="nl-NL" sz="2000" dirty="0"/>
              <a:t>sterk ontwikkeld wortelstelsel.</a:t>
            </a:r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635324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sz="4000" dirty="0"/>
              <a:t>Aanpassingen bij waterplanten</a:t>
            </a:r>
            <a:r>
              <a:rPr lang="nl-NL" sz="4000" dirty="0" smtClean="0"/>
              <a:t>.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1981200"/>
          </a:xfrm>
        </p:spPr>
        <p:txBody>
          <a:bodyPr/>
          <a:lstStyle/>
          <a:p>
            <a:pPr>
              <a:buFontTx/>
              <a:buChar char="-"/>
            </a:pPr>
            <a:r>
              <a:rPr lang="nl-NL" sz="2000" dirty="0" smtClean="0"/>
              <a:t>Bij </a:t>
            </a:r>
            <a:r>
              <a:rPr lang="nl-NL" sz="2000" dirty="0"/>
              <a:t>drijvende bladeren zitten de huidmondjes alleen aan de bovenkant (bijv. bij waterlelies</a:t>
            </a:r>
            <a:r>
              <a:rPr lang="nl-NL" sz="2000" dirty="0" smtClean="0"/>
              <a:t>).</a:t>
            </a:r>
          </a:p>
          <a:p>
            <a:pPr>
              <a:buFontTx/>
              <a:buChar char="-"/>
            </a:pPr>
            <a:r>
              <a:rPr lang="nl-NL" sz="2000" dirty="0" smtClean="0"/>
              <a:t>Ondergedoken </a:t>
            </a:r>
            <a:r>
              <a:rPr lang="nl-NL" sz="2000" dirty="0"/>
              <a:t>bladeren hebben geen huidmondjes (bijv. bij waterpest</a:t>
            </a:r>
            <a:r>
              <a:rPr lang="nl-NL" sz="2000" dirty="0" smtClean="0"/>
              <a:t>).</a:t>
            </a:r>
          </a:p>
          <a:p>
            <a:pPr>
              <a:buFontTx/>
              <a:buChar char="-"/>
            </a:pPr>
            <a:r>
              <a:rPr lang="nl-NL" sz="2000" dirty="0" smtClean="0"/>
              <a:t>De </a:t>
            </a:r>
            <a:r>
              <a:rPr lang="nl-NL" sz="2000" dirty="0"/>
              <a:t>stengels zijn </a:t>
            </a:r>
            <a:r>
              <a:rPr lang="nl-NL" sz="2000" dirty="0" smtClean="0"/>
              <a:t>slap.</a:t>
            </a:r>
          </a:p>
          <a:p>
            <a:pPr>
              <a:buFontTx/>
              <a:buChar char="-"/>
            </a:pPr>
            <a:r>
              <a:rPr lang="nl-NL" sz="2000" dirty="0" smtClean="0"/>
              <a:t>De </a:t>
            </a:r>
            <a:r>
              <a:rPr lang="nl-NL" sz="2000" dirty="0"/>
              <a:t>stengels kunnen luchtkanalen bevatten (bijv. bij waterlelies).</a:t>
            </a:r>
          </a:p>
          <a:p>
            <a:endParaRPr lang="nl-NL" sz="2000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3052119"/>
            <a:ext cx="2514600" cy="3805881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42862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659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2783387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Aanpassingen bij klimplanten</a:t>
            </a:r>
            <a:r>
              <a:rPr lang="nl-NL" sz="4000" dirty="0" smtClean="0"/>
              <a:t>.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4648200" cy="914400"/>
          </a:xfrm>
        </p:spPr>
        <p:txBody>
          <a:bodyPr/>
          <a:lstStyle/>
          <a:p>
            <a:pPr>
              <a:buFontTx/>
              <a:buChar char="-"/>
            </a:pPr>
            <a:r>
              <a:rPr lang="nl-NL" sz="2000" dirty="0" smtClean="0"/>
              <a:t>Hechtwortels </a:t>
            </a:r>
            <a:r>
              <a:rPr lang="nl-NL" sz="2000" dirty="0"/>
              <a:t>(bijv. klimop</a:t>
            </a:r>
            <a:r>
              <a:rPr lang="nl-NL" sz="2000" dirty="0" smtClean="0"/>
              <a:t>).</a:t>
            </a:r>
          </a:p>
          <a:p>
            <a:pPr>
              <a:buFontTx/>
              <a:buChar char="-"/>
            </a:pPr>
            <a:r>
              <a:rPr lang="nl-NL" sz="2000" dirty="0" smtClean="0"/>
              <a:t>Ranken </a:t>
            </a:r>
            <a:r>
              <a:rPr lang="nl-NL" sz="2000" dirty="0"/>
              <a:t>(bijv. wijnrank)</a:t>
            </a:r>
          </a:p>
        </p:txBody>
      </p:sp>
      <p:grpSp>
        <p:nvGrpSpPr>
          <p:cNvPr id="5" name="Groep 4"/>
          <p:cNvGrpSpPr/>
          <p:nvPr/>
        </p:nvGrpSpPr>
        <p:grpSpPr>
          <a:xfrm>
            <a:off x="304800" y="3412123"/>
            <a:ext cx="3815776" cy="2834104"/>
            <a:chOff x="609600" y="3124200"/>
            <a:chExt cx="3815776" cy="283410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124200"/>
              <a:ext cx="3815776" cy="2495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kstvak 5"/>
            <p:cNvSpPr txBox="1"/>
            <p:nvPr/>
          </p:nvSpPr>
          <p:spPr>
            <a:xfrm>
              <a:off x="609600" y="5619750"/>
              <a:ext cx="38157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 smtClean="0"/>
                <a:t>Door klimop beschadigde muur</a:t>
              </a:r>
              <a:endParaRPr lang="nl-NL" sz="1600" dirty="0"/>
            </a:p>
          </p:txBody>
        </p:sp>
      </p:grpSp>
      <p:grpSp>
        <p:nvGrpSpPr>
          <p:cNvPr id="7" name="Groep 6"/>
          <p:cNvGrpSpPr/>
          <p:nvPr/>
        </p:nvGrpSpPr>
        <p:grpSpPr>
          <a:xfrm>
            <a:off x="4413824" y="3401457"/>
            <a:ext cx="3815776" cy="2844770"/>
            <a:chOff x="4413824" y="3401457"/>
            <a:chExt cx="3815776" cy="2844770"/>
          </a:xfrm>
        </p:grpSpPr>
        <p:pic>
          <p:nvPicPr>
            <p:cNvPr id="4100" name="Picture 4" descr="http://www.cheffen.nl/wijnrank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401457"/>
              <a:ext cx="3810000" cy="2517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kstvak 8"/>
            <p:cNvSpPr txBox="1"/>
            <p:nvPr/>
          </p:nvSpPr>
          <p:spPr>
            <a:xfrm>
              <a:off x="4413824" y="5907673"/>
              <a:ext cx="38157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 smtClean="0"/>
                <a:t>Wijnranken</a:t>
              </a:r>
              <a:endParaRPr lang="nl-NL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36138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mtClean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10287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mtClean="0"/>
              <a:t>Abiotische factoren</a:t>
            </a:r>
          </a:p>
        </p:txBody>
      </p:sp>
      <p:sp>
        <p:nvSpPr>
          <p:cNvPr id="51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smtClean="0"/>
              <a:t>Invloeden uit de </a:t>
            </a:r>
            <a:r>
              <a:rPr lang="nl-NL" sz="2400" u="sng" smtClean="0"/>
              <a:t>levenloze natuur</a:t>
            </a:r>
          </a:p>
          <a:p>
            <a:pPr eaLnBrk="1" hangingPunct="1">
              <a:buFont typeface="Arial" charset="0"/>
              <a:buNone/>
            </a:pPr>
            <a:endParaRPr lang="nl-NL" smtClean="0"/>
          </a:p>
        </p:txBody>
      </p:sp>
      <p:grpSp>
        <p:nvGrpSpPr>
          <p:cNvPr id="5124" name="Groep 11"/>
          <p:cNvGrpSpPr>
            <a:grpSpLocks/>
          </p:cNvGrpSpPr>
          <p:nvPr/>
        </p:nvGrpSpPr>
        <p:grpSpPr bwMode="auto">
          <a:xfrm>
            <a:off x="2819400" y="4495800"/>
            <a:ext cx="2909888" cy="2362200"/>
            <a:chOff x="2819400" y="4495800"/>
            <a:chExt cx="2909914" cy="2362200"/>
          </a:xfrm>
        </p:grpSpPr>
        <p:pic>
          <p:nvPicPr>
            <p:cNvPr id="5131" name="Picture 6" descr="overstroming na dijkdoorbraak 195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19400" y="4495800"/>
              <a:ext cx="2909914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2" name="Tekstvak 7"/>
            <p:cNvSpPr txBox="1">
              <a:spLocks noChangeArrowheads="1"/>
            </p:cNvSpPr>
            <p:nvPr/>
          </p:nvSpPr>
          <p:spPr bwMode="auto">
            <a:xfrm>
              <a:off x="2819400" y="6550223"/>
              <a:ext cx="1524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Overstroming</a:t>
              </a:r>
            </a:p>
          </p:txBody>
        </p:sp>
      </p:grpSp>
      <p:grpSp>
        <p:nvGrpSpPr>
          <p:cNvPr id="5125" name="Groep 10"/>
          <p:cNvGrpSpPr>
            <a:grpSpLocks/>
          </p:cNvGrpSpPr>
          <p:nvPr/>
        </p:nvGrpSpPr>
        <p:grpSpPr bwMode="auto">
          <a:xfrm>
            <a:off x="304800" y="2743200"/>
            <a:ext cx="3124200" cy="2365375"/>
            <a:chOff x="304800" y="2743200"/>
            <a:chExt cx="3124200" cy="2365177"/>
          </a:xfrm>
        </p:grpSpPr>
        <p:pic>
          <p:nvPicPr>
            <p:cNvPr id="5129" name="Picture 2" descr="http://newharvest.punt.nl/upload/36179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2743200"/>
              <a:ext cx="3124200" cy="2064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0" name="Tekstvak 8"/>
            <p:cNvSpPr txBox="1">
              <a:spLocks noChangeArrowheads="1"/>
            </p:cNvSpPr>
            <p:nvPr/>
          </p:nvSpPr>
          <p:spPr bwMode="auto">
            <a:xfrm>
              <a:off x="304800" y="4800600"/>
              <a:ext cx="22098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Droogte/ temperatuur</a:t>
              </a:r>
            </a:p>
          </p:txBody>
        </p:sp>
      </p:grpSp>
      <p:grpSp>
        <p:nvGrpSpPr>
          <p:cNvPr id="5126" name="Groep 12"/>
          <p:cNvGrpSpPr>
            <a:grpSpLocks/>
          </p:cNvGrpSpPr>
          <p:nvPr/>
        </p:nvGrpSpPr>
        <p:grpSpPr bwMode="auto">
          <a:xfrm>
            <a:off x="5410200" y="2667000"/>
            <a:ext cx="3276600" cy="2441575"/>
            <a:chOff x="5410200" y="2667000"/>
            <a:chExt cx="3276600" cy="2441377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10200" y="2667000"/>
              <a:ext cx="3276600" cy="218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8" name="Tekstvak 9"/>
            <p:cNvSpPr txBox="1">
              <a:spLocks noChangeArrowheads="1"/>
            </p:cNvSpPr>
            <p:nvPr/>
          </p:nvSpPr>
          <p:spPr bwMode="auto">
            <a:xfrm>
              <a:off x="5867400" y="4800600"/>
              <a:ext cx="1524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Wind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Niveaus van de ecologie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>
          <a:xfrm>
            <a:off x="152400" y="1676400"/>
            <a:ext cx="7010400" cy="2362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u="sng" dirty="0" smtClean="0"/>
              <a:t>Individu</a:t>
            </a:r>
            <a:r>
              <a:rPr lang="nl-NL" sz="2400" dirty="0" smtClean="0"/>
              <a:t> – elk apart organisme</a:t>
            </a:r>
          </a:p>
          <a:p>
            <a:pPr eaLnBrk="1" hangingPunct="1">
              <a:buFont typeface="Arial" charset="0"/>
              <a:buNone/>
            </a:pPr>
            <a:r>
              <a:rPr lang="nl-NL" sz="2400" u="sng" dirty="0" smtClean="0"/>
              <a:t>Populatie</a:t>
            </a:r>
            <a:r>
              <a:rPr lang="nl-NL" sz="2400" dirty="0" smtClean="0"/>
              <a:t> – een groep organismen van dezelfde soort die onderling voortplanten</a:t>
            </a:r>
          </a:p>
          <a:p>
            <a:pPr eaLnBrk="1" hangingPunct="1">
              <a:buNone/>
            </a:pPr>
            <a:r>
              <a:rPr lang="nl-NL" sz="2400" u="sng" dirty="0" smtClean="0"/>
              <a:t>Levensgemeenschap</a:t>
            </a:r>
            <a:r>
              <a:rPr lang="nl-NL" sz="2400" dirty="0" smtClean="0"/>
              <a:t> - </a:t>
            </a:r>
            <a:r>
              <a:rPr lang="nl-NL" sz="2400" dirty="0" smtClean="0">
                <a:latin typeface="Calibri" pitchFamily="34" charset="0"/>
              </a:rPr>
              <a:t>Populaties van verschillende soorten  vormen samen een levensgemeenschap</a:t>
            </a:r>
          </a:p>
          <a:p>
            <a:pPr eaLnBrk="1" hangingPunct="1">
              <a:buNone/>
            </a:pPr>
            <a:r>
              <a:rPr lang="nl-NL" sz="2400" u="sng" dirty="0" smtClean="0">
                <a:latin typeface="Calibri" pitchFamily="34" charset="0"/>
              </a:rPr>
              <a:t>Ecosysteem</a:t>
            </a:r>
            <a:r>
              <a:rPr lang="nl-NL" sz="2400" dirty="0" smtClean="0">
                <a:latin typeface="Calibri" pitchFamily="34" charset="0"/>
              </a:rPr>
              <a:t> – een bepaald gebied waarin de biotische en </a:t>
            </a:r>
            <a:r>
              <a:rPr lang="nl-NL" sz="2400" dirty="0" err="1" smtClean="0">
                <a:latin typeface="Calibri" pitchFamily="34" charset="0"/>
              </a:rPr>
              <a:t>abiotische</a:t>
            </a:r>
            <a:r>
              <a:rPr lang="nl-NL" sz="2400" dirty="0" smtClean="0">
                <a:latin typeface="Calibri" pitchFamily="34" charset="0"/>
              </a:rPr>
              <a:t> factoren een eenheid vormen.</a:t>
            </a:r>
          </a:p>
          <a:p>
            <a:pPr eaLnBrk="1" hangingPunct="1">
              <a:buFont typeface="Arial" charset="0"/>
              <a:buNone/>
            </a:pPr>
            <a:endParaRPr lang="nl-NL" sz="2400" dirty="0" smtClean="0"/>
          </a:p>
        </p:txBody>
      </p:sp>
      <p:grpSp>
        <p:nvGrpSpPr>
          <p:cNvPr id="6148" name="Groep 5"/>
          <p:cNvGrpSpPr>
            <a:grpSpLocks/>
          </p:cNvGrpSpPr>
          <p:nvPr/>
        </p:nvGrpSpPr>
        <p:grpSpPr bwMode="auto">
          <a:xfrm>
            <a:off x="6858000" y="838201"/>
            <a:ext cx="2286000" cy="1600200"/>
            <a:chOff x="6172200" y="1447800"/>
            <a:chExt cx="2562225" cy="1990000"/>
          </a:xfrm>
        </p:grpSpPr>
        <p:pic>
          <p:nvPicPr>
            <p:cNvPr id="615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72200" y="1447800"/>
              <a:ext cx="2562225" cy="1684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6" name="Tekstvak 4"/>
            <p:cNvSpPr txBox="1">
              <a:spLocks noChangeArrowheads="1"/>
            </p:cNvSpPr>
            <p:nvPr/>
          </p:nvSpPr>
          <p:spPr bwMode="auto">
            <a:xfrm>
              <a:off x="6172200" y="3124200"/>
              <a:ext cx="2209800" cy="31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 dirty="0">
                  <a:latin typeface="Calibri" pitchFamily="34" charset="0"/>
                </a:rPr>
                <a:t>Goudhaantje</a:t>
              </a:r>
            </a:p>
          </p:txBody>
        </p:sp>
      </p:grpSp>
      <p:grpSp>
        <p:nvGrpSpPr>
          <p:cNvPr id="6149" name="Groep 8"/>
          <p:cNvGrpSpPr>
            <a:grpSpLocks/>
          </p:cNvGrpSpPr>
          <p:nvPr/>
        </p:nvGrpSpPr>
        <p:grpSpPr bwMode="auto">
          <a:xfrm>
            <a:off x="5334000" y="4495801"/>
            <a:ext cx="3124200" cy="2341040"/>
            <a:chOff x="5181600" y="4419600"/>
            <a:chExt cx="3238500" cy="2416557"/>
          </a:xfrm>
        </p:grpSpPr>
        <p:pic>
          <p:nvPicPr>
            <p:cNvPr id="615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81600" y="4419600"/>
              <a:ext cx="3238500" cy="21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4" name="Tekstvak 7"/>
            <p:cNvSpPr txBox="1">
              <a:spLocks noChangeArrowheads="1"/>
            </p:cNvSpPr>
            <p:nvPr/>
          </p:nvSpPr>
          <p:spPr bwMode="auto">
            <a:xfrm>
              <a:off x="5181600" y="6550223"/>
              <a:ext cx="2209800" cy="285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 dirty="0">
                  <a:latin typeface="Calibri" pitchFamily="34" charset="0"/>
                </a:rPr>
                <a:t>Ree</a:t>
              </a:r>
            </a:p>
          </p:txBody>
        </p:sp>
      </p:grpSp>
      <p:grpSp>
        <p:nvGrpSpPr>
          <p:cNvPr id="14" name="Groep 13"/>
          <p:cNvGrpSpPr/>
          <p:nvPr/>
        </p:nvGrpSpPr>
        <p:grpSpPr>
          <a:xfrm>
            <a:off x="457200" y="4572000"/>
            <a:ext cx="1736535" cy="2092643"/>
            <a:chOff x="457200" y="4572000"/>
            <a:chExt cx="1736535" cy="2092643"/>
          </a:xfrm>
        </p:grpSpPr>
        <p:sp>
          <p:nvSpPr>
            <p:cNvPr id="6152" name="Tekstvak 11"/>
            <p:cNvSpPr txBox="1">
              <a:spLocks noChangeArrowheads="1"/>
            </p:cNvSpPr>
            <p:nvPr/>
          </p:nvSpPr>
          <p:spPr bwMode="auto">
            <a:xfrm>
              <a:off x="457200" y="6172200"/>
              <a:ext cx="173653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200" dirty="0" err="1" smtClean="0">
                  <a:latin typeface="Calibri" pitchFamily="34" charset="0"/>
                </a:rPr>
                <a:t>Canadsese</a:t>
              </a:r>
              <a:r>
                <a:rPr lang="nl-NL" sz="1200" dirty="0" smtClean="0">
                  <a:latin typeface="Calibri" pitchFamily="34" charset="0"/>
                </a:rPr>
                <a:t> ganzen</a:t>
              </a:r>
              <a:endParaRPr lang="nl-NL" sz="1200" dirty="0">
                <a:latin typeface="Calibri" pitchFamily="34" charset="0"/>
              </a:endParaRPr>
            </a:p>
            <a:p>
              <a:endParaRPr lang="nl-NL" sz="1400" dirty="0">
                <a:latin typeface="Calibri" pitchFamily="34" charset="0"/>
              </a:endParaRPr>
            </a:p>
          </p:txBody>
        </p:sp>
        <p:pic>
          <p:nvPicPr>
            <p:cNvPr id="6158" name="Picture 1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" y="4572000"/>
              <a:ext cx="1676400" cy="1622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1" name="Groep 12"/>
          <p:cNvGrpSpPr>
            <a:grpSpLocks/>
          </p:cNvGrpSpPr>
          <p:nvPr/>
        </p:nvGrpSpPr>
        <p:grpSpPr bwMode="auto">
          <a:xfrm>
            <a:off x="609600" y="0"/>
            <a:ext cx="7391400" cy="6858000"/>
            <a:chOff x="4648200" y="990600"/>
            <a:chExt cx="5929145" cy="5867400"/>
          </a:xfrm>
        </p:grpSpPr>
        <p:pic>
          <p:nvPicPr>
            <p:cNvPr id="717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91200" y="990600"/>
              <a:ext cx="4786145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4" name="Tekstvak 8"/>
            <p:cNvSpPr txBox="1">
              <a:spLocks noChangeArrowheads="1"/>
            </p:cNvSpPr>
            <p:nvPr/>
          </p:nvSpPr>
          <p:spPr bwMode="auto">
            <a:xfrm>
              <a:off x="4648200" y="4953000"/>
              <a:ext cx="2131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levensgemeenschap</a:t>
              </a:r>
            </a:p>
          </p:txBody>
        </p:sp>
        <p:sp>
          <p:nvSpPr>
            <p:cNvPr id="7175" name="Tekstvak 9"/>
            <p:cNvSpPr txBox="1">
              <a:spLocks noChangeArrowheads="1"/>
            </p:cNvSpPr>
            <p:nvPr/>
          </p:nvSpPr>
          <p:spPr bwMode="auto">
            <a:xfrm>
              <a:off x="4724400" y="6550223"/>
              <a:ext cx="2131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ecosysteem</a:t>
              </a:r>
            </a:p>
          </p:txBody>
        </p:sp>
        <p:sp>
          <p:nvSpPr>
            <p:cNvPr id="7176" name="Tekstvak 10"/>
            <p:cNvSpPr txBox="1">
              <a:spLocks noChangeArrowheads="1"/>
            </p:cNvSpPr>
            <p:nvPr/>
          </p:nvSpPr>
          <p:spPr bwMode="auto">
            <a:xfrm>
              <a:off x="6629400" y="1752600"/>
              <a:ext cx="2131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Individu</a:t>
              </a:r>
            </a:p>
          </p:txBody>
        </p:sp>
        <p:sp>
          <p:nvSpPr>
            <p:cNvPr id="7177" name="Tekstvak 7"/>
            <p:cNvSpPr txBox="1">
              <a:spLocks noChangeArrowheads="1"/>
            </p:cNvSpPr>
            <p:nvPr/>
          </p:nvSpPr>
          <p:spPr bwMode="auto">
            <a:xfrm>
              <a:off x="5943600" y="3352800"/>
              <a:ext cx="213180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sz="1400">
                  <a:latin typeface="Calibri" pitchFamily="34" charset="0"/>
                </a:rPr>
                <a:t>populatie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Voedselketens - voedselweb</a:t>
            </a:r>
          </a:p>
        </p:txBody>
      </p:sp>
      <p:sp>
        <p:nvSpPr>
          <p:cNvPr id="9219" name="Tijdelijke aanduiding voor inhoud 2"/>
          <p:cNvSpPr>
            <a:spLocks noGrp="1"/>
          </p:cNvSpPr>
          <p:nvPr>
            <p:ph idx="1"/>
          </p:nvPr>
        </p:nvSpPr>
        <p:spPr>
          <a:xfrm>
            <a:off x="152400" y="1219200"/>
            <a:ext cx="8686800" cy="457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000" dirty="0" smtClean="0"/>
              <a:t>De organismen in de levensgemeenschap beïnvloeden elkaar. Bv. door voedsel. </a:t>
            </a:r>
          </a:p>
          <a:p>
            <a:pPr eaLnBrk="1" hangingPunct="1">
              <a:buFont typeface="Arial" charset="0"/>
              <a:buNone/>
            </a:pPr>
            <a:endParaRPr lang="nl-NL" sz="2400" dirty="0" smtClean="0"/>
          </a:p>
          <a:p>
            <a:pPr eaLnBrk="1" hangingPunct="1">
              <a:buFont typeface="Arial" charset="0"/>
              <a:buNone/>
            </a:pPr>
            <a:endParaRPr lang="nl-NL" dirty="0" smtClean="0"/>
          </a:p>
          <a:p>
            <a:pPr eaLnBrk="1" hangingPunct="1">
              <a:buFont typeface="Arial" charset="0"/>
              <a:buNone/>
            </a:pPr>
            <a:endParaRPr lang="nl-NL" u="sng" dirty="0" smtClean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49462"/>
            <a:ext cx="2735820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3200400"/>
            <a:ext cx="645090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kstvak 8"/>
          <p:cNvSpPr txBox="1"/>
          <p:nvPr/>
        </p:nvSpPr>
        <p:spPr>
          <a:xfrm>
            <a:off x="2133600" y="1676401"/>
            <a:ext cx="7010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u="sng" dirty="0" smtClean="0">
                <a:latin typeface="+mn-lt"/>
              </a:rPr>
              <a:t>Voedselketen</a:t>
            </a:r>
            <a:r>
              <a:rPr lang="nl-NL" sz="2000" dirty="0" smtClean="0">
                <a:latin typeface="+mn-lt"/>
              </a:rPr>
              <a:t> 	</a:t>
            </a:r>
            <a:r>
              <a:rPr lang="nl-NL" sz="2000" dirty="0" smtClean="0">
                <a:latin typeface="+mn-lt"/>
                <a:sym typeface="Wingdings" pitchFamily="2" charset="2"/>
              </a:rPr>
              <a:t>- </a:t>
            </a:r>
            <a:r>
              <a:rPr lang="nl-NL" sz="2000" dirty="0" smtClean="0">
                <a:latin typeface="+mn-lt"/>
              </a:rPr>
              <a:t>Een reeks levende wezens die elkaar opeten.</a:t>
            </a:r>
            <a:br>
              <a:rPr lang="nl-NL" sz="2000" dirty="0" smtClean="0">
                <a:latin typeface="+mn-lt"/>
              </a:rPr>
            </a:br>
            <a:r>
              <a:rPr lang="nl-NL" sz="2000" dirty="0" smtClean="0">
                <a:latin typeface="+mn-lt"/>
              </a:rPr>
              <a:t>	      	- Begint altijd met een plant!</a:t>
            </a:r>
          </a:p>
          <a:p>
            <a:endParaRPr lang="nl-NL" sz="2000" dirty="0">
              <a:latin typeface="+mn-lt"/>
            </a:endParaRPr>
          </a:p>
          <a:p>
            <a:r>
              <a:rPr lang="nl-NL" sz="2000" u="sng" dirty="0" smtClean="0">
                <a:latin typeface="+mn-lt"/>
              </a:rPr>
              <a:t>Voedselweb</a:t>
            </a:r>
            <a:r>
              <a:rPr lang="nl-NL" sz="2000" dirty="0" smtClean="0">
                <a:latin typeface="+mn-lt"/>
              </a:rPr>
              <a:t> 	-  voedselketens lopen door elkaar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Autotroof</a:t>
            </a:r>
            <a:r>
              <a:rPr lang="nl-NL" dirty="0" smtClean="0"/>
              <a:t> - </a:t>
            </a:r>
            <a:r>
              <a:rPr lang="nl-NL" dirty="0" err="1" smtClean="0"/>
              <a:t>heterotroof</a:t>
            </a:r>
            <a:r>
              <a:rPr lang="nl-NL" dirty="0" smtClean="0"/>
              <a:t> 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/>
          <a:lstStyle/>
          <a:p>
            <a:r>
              <a:rPr lang="nl-NL" sz="2000" u="sng" dirty="0" err="1" smtClean="0"/>
              <a:t>Autotroof</a:t>
            </a:r>
            <a:r>
              <a:rPr lang="nl-NL" sz="2000" dirty="0" smtClean="0"/>
              <a:t> – het organisme heeft geen andere organismen nodig voor voedsel.  Planten kunnen dit door fotosynthese.</a:t>
            </a:r>
          </a:p>
          <a:p>
            <a:r>
              <a:rPr lang="nl-NL" sz="2000" u="sng" dirty="0" err="1" smtClean="0"/>
              <a:t>Heterotroof</a:t>
            </a:r>
            <a:r>
              <a:rPr lang="nl-NL" sz="2000" dirty="0" smtClean="0"/>
              <a:t> -  deze organismen voeden zich met andere organismen</a:t>
            </a:r>
            <a:endParaRPr lang="en-US" sz="2000" dirty="0"/>
          </a:p>
        </p:txBody>
      </p:sp>
      <p:grpSp>
        <p:nvGrpSpPr>
          <p:cNvPr id="6" name="Groep 5"/>
          <p:cNvGrpSpPr/>
          <p:nvPr/>
        </p:nvGrpSpPr>
        <p:grpSpPr>
          <a:xfrm>
            <a:off x="4953000" y="2743200"/>
            <a:ext cx="3276600" cy="3786664"/>
            <a:chOff x="4953000" y="2907268"/>
            <a:chExt cx="3276600" cy="3786664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53000" y="2907268"/>
              <a:ext cx="3276600" cy="3446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kstvak 4"/>
            <p:cNvSpPr txBox="1"/>
            <p:nvPr/>
          </p:nvSpPr>
          <p:spPr>
            <a:xfrm>
              <a:off x="4953000" y="63246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 smtClean="0"/>
                <a:t>Fotosynthese=</a:t>
              </a:r>
              <a:r>
                <a:rPr lang="nl-NL" dirty="0" smtClean="0"/>
                <a:t> </a:t>
              </a:r>
              <a:r>
                <a:rPr lang="nl-NL" sz="1200" dirty="0" err="1" smtClean="0"/>
                <a:t>autotroof</a:t>
              </a:r>
              <a:endParaRPr lang="en-US" sz="1200" dirty="0"/>
            </a:p>
          </p:txBody>
        </p:sp>
      </p:grpSp>
      <p:grpSp>
        <p:nvGrpSpPr>
          <p:cNvPr id="10" name="Groep 9"/>
          <p:cNvGrpSpPr/>
          <p:nvPr/>
        </p:nvGrpSpPr>
        <p:grpSpPr>
          <a:xfrm>
            <a:off x="381000" y="3505200"/>
            <a:ext cx="3886200" cy="2800641"/>
            <a:chOff x="685800" y="3276600"/>
            <a:chExt cx="3088482" cy="2343746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85800" y="3276600"/>
              <a:ext cx="3088482" cy="2058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kstvak 8"/>
            <p:cNvSpPr txBox="1"/>
            <p:nvPr/>
          </p:nvSpPr>
          <p:spPr>
            <a:xfrm>
              <a:off x="685800" y="5334000"/>
              <a:ext cx="1905000" cy="286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 err="1" smtClean="0"/>
                <a:t>heterotroof</a:t>
              </a:r>
              <a:endParaRPr lang="en-US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3886200" y="119186"/>
            <a:ext cx="5105400" cy="414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4" name="Tijdelijke aanduiding voor inhoud 2"/>
          <p:cNvSpPr>
            <a:spLocks noGrp="1"/>
          </p:cNvSpPr>
          <p:nvPr>
            <p:ph idx="1"/>
          </p:nvPr>
        </p:nvSpPr>
        <p:spPr>
          <a:xfrm>
            <a:off x="152400" y="381000"/>
            <a:ext cx="4114800" cy="3505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400" dirty="0" smtClean="0"/>
              <a:t>De </a:t>
            </a:r>
            <a:r>
              <a:rPr lang="nl-NL" sz="2400" u="sng" dirty="0" smtClean="0"/>
              <a:t>producenten</a:t>
            </a:r>
            <a:r>
              <a:rPr lang="nl-NL" sz="2400" dirty="0" smtClean="0"/>
              <a:t> produceren energierijke stoffen, planten</a:t>
            </a:r>
          </a:p>
          <a:p>
            <a:pPr eaLnBrk="1" hangingPunct="1">
              <a:buFont typeface="Arial" charset="0"/>
              <a:buNone/>
            </a:pPr>
            <a:endParaRPr lang="nl-NL" sz="2400" dirty="0" smtClean="0"/>
          </a:p>
          <a:p>
            <a:pPr eaLnBrk="1" hangingPunct="1">
              <a:buFont typeface="Arial" charset="0"/>
              <a:buNone/>
            </a:pPr>
            <a:r>
              <a:rPr lang="nl-NL" sz="2400" dirty="0" smtClean="0"/>
              <a:t>De </a:t>
            </a:r>
            <a:r>
              <a:rPr lang="nl-NL" sz="2400" u="sng" dirty="0" smtClean="0"/>
              <a:t>consumenten</a:t>
            </a:r>
            <a:r>
              <a:rPr lang="nl-NL" sz="2400" dirty="0" smtClean="0"/>
              <a:t> consumeren energierijke stoffen</a:t>
            </a:r>
          </a:p>
          <a:p>
            <a:pPr eaLnBrk="1" hangingPunct="1">
              <a:buFont typeface="Arial" charset="0"/>
              <a:buNone/>
            </a:pPr>
            <a:endParaRPr lang="nl-NL" sz="2400" dirty="0" smtClean="0"/>
          </a:p>
          <a:p>
            <a:pPr eaLnBrk="1" hangingPunct="1">
              <a:buFont typeface="Arial" charset="0"/>
              <a:buNone/>
            </a:pPr>
            <a:r>
              <a:rPr lang="nl-NL" sz="2400" dirty="0" smtClean="0"/>
              <a:t>De </a:t>
            </a:r>
            <a:r>
              <a:rPr lang="nl-NL" sz="2400" u="sng" dirty="0" smtClean="0"/>
              <a:t>reducenten</a:t>
            </a:r>
            <a:r>
              <a:rPr lang="nl-NL" sz="2400" dirty="0" smtClean="0"/>
              <a:t> breken het dood organisch materiaal af</a:t>
            </a:r>
          </a:p>
          <a:p>
            <a:pPr eaLnBrk="1" hangingPunct="1">
              <a:buFont typeface="Arial" charset="0"/>
              <a:buNone/>
            </a:pPr>
            <a:endParaRPr lang="nl-NL" sz="2400" dirty="0" smtClean="0"/>
          </a:p>
          <a:p>
            <a:pPr eaLnBrk="1" hangingPunct="1">
              <a:buFont typeface="Arial" charset="0"/>
              <a:buNone/>
            </a:pPr>
            <a:endParaRPr lang="nl-NL" sz="2400" dirty="0" smtClean="0"/>
          </a:p>
          <a:p>
            <a:pPr eaLnBrk="1" hangingPunct="1">
              <a:buFont typeface="Arial" charset="0"/>
              <a:buNone/>
            </a:pPr>
            <a:endParaRPr lang="nl-NL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5257800" cy="242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kstvak 8"/>
          <p:cNvSpPr txBox="1"/>
          <p:nvPr/>
        </p:nvSpPr>
        <p:spPr>
          <a:xfrm>
            <a:off x="990600" y="6324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Afvaleters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9075</TotalTime>
  <Words>936</Words>
  <Application>Microsoft Office PowerPoint</Application>
  <PresentationFormat>Diavoorstelling (4:3)</PresentationFormat>
  <Paragraphs>226</Paragraphs>
  <Slides>35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6" baseType="lpstr">
      <vt:lpstr>Office-thema</vt:lpstr>
      <vt:lpstr>Ecologie</vt:lpstr>
      <vt:lpstr>Ecologie</vt:lpstr>
      <vt:lpstr>Biotische factoren</vt:lpstr>
      <vt:lpstr>Abiotische factoren</vt:lpstr>
      <vt:lpstr>Niveaus van de ecologie</vt:lpstr>
      <vt:lpstr>PowerPoint-presentatie</vt:lpstr>
      <vt:lpstr>Voedselketens - voedselweb</vt:lpstr>
      <vt:lpstr>Autotroof - heterotroof </vt:lpstr>
      <vt:lpstr>PowerPoint-presentatie</vt:lpstr>
      <vt:lpstr>Consumenten</vt:lpstr>
      <vt:lpstr>Reducenten</vt:lpstr>
      <vt:lpstr>Kringloop van stoffen</vt:lpstr>
      <vt:lpstr>Koolstofkringloop</vt:lpstr>
      <vt:lpstr>Koolstofkringloop</vt:lpstr>
      <vt:lpstr>PowerPoint-presentatie</vt:lpstr>
      <vt:lpstr>De stikstofkringloop</vt:lpstr>
      <vt:lpstr>PowerPoint-presentatie</vt:lpstr>
      <vt:lpstr>Piramide van aantallen</vt:lpstr>
      <vt:lpstr>Piramide van aantallen</vt:lpstr>
      <vt:lpstr>Piramide van biomassa</vt:lpstr>
      <vt:lpstr>Energiestroom</vt:lpstr>
      <vt:lpstr>Populaties</vt:lpstr>
      <vt:lpstr>Pioniersecosysteem</vt:lpstr>
      <vt:lpstr>Successie</vt:lpstr>
      <vt:lpstr>Aanpassingen van dieren</vt:lpstr>
      <vt:lpstr>Aanpassingen van dieren</vt:lpstr>
      <vt:lpstr>Poten van vogels</vt:lpstr>
      <vt:lpstr>Snavels van vogels</vt:lpstr>
      <vt:lpstr>Aanpassingen van planten</vt:lpstr>
      <vt:lpstr>Aanpassingen bij planten aan de hoeveelheid licht.</vt:lpstr>
      <vt:lpstr>Aanpassingen bij landplanten die in een vochtig milieu leven. </vt:lpstr>
      <vt:lpstr>Aanpassingen bij landplanten die in een droog milieu leven. </vt:lpstr>
      <vt:lpstr>Aanpassingen bij waterplanten.</vt:lpstr>
      <vt:lpstr>Aanpassingen bij klimplanten.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Ecologie</dc:title>
  <dc:creator>user</dc:creator>
  <cp:lastModifiedBy>gebruiker</cp:lastModifiedBy>
  <cp:revision>496</cp:revision>
  <dcterms:created xsi:type="dcterms:W3CDTF">2010-11-20T09:43:58Z</dcterms:created>
  <dcterms:modified xsi:type="dcterms:W3CDTF">2011-12-20T20:21:23Z</dcterms:modified>
</cp:coreProperties>
</file>